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Montserrat Bold" charset="1" panose="00000800000000000000"/>
      <p:regular r:id="rId29"/>
    </p:embeddedFont>
    <p:embeddedFont>
      <p:font typeface="Open Sans Bold" charset="1" panose="020B0806030504020204"/>
      <p:regular r:id="rId30"/>
    </p:embeddedFont>
    <p:embeddedFont>
      <p:font typeface="Canva Sans Bold" charset="1" panose="020B0803030501040103"/>
      <p:regular r:id="rId31"/>
    </p:embeddedFont>
    <p:embeddedFont>
      <p:font typeface="Aerospace bold" charset="1" panose="00000500000000000000"/>
      <p:regular r:id="rId32"/>
    </p:embeddedFont>
    <p:embeddedFont>
      <p:font typeface="Acid Bold" charset="1" panose="00000500000000000000"/>
      <p:regular r:id="rId33"/>
    </p:embeddedFont>
    <p:embeddedFont>
      <p:font typeface="Roboto Bold" charset="1" panose="02000000000000000000"/>
      <p:regular r:id="rId34"/>
    </p:embeddedFont>
    <p:embeddedFont>
      <p:font typeface="Poppins Bold" charset="1" panose="00000800000000000000"/>
      <p:regular r:id="rId35"/>
    </p:embeddedFont>
    <p:embeddedFont>
      <p:font typeface="Open Sans" charset="1" panose="020B0606030504020204"/>
      <p:regular r:id="rId36"/>
    </p:embeddedFont>
    <p:embeddedFont>
      <p:font typeface="Anton" charset="1" panose="00000500000000000000"/>
      <p:regular r:id="rId37"/>
    </p:embeddedFont>
    <p:embeddedFont>
      <p:font typeface="Canva Sans" charset="1" panose="020B0503030501040103"/>
      <p:regular r:id="rId38"/>
    </p:embeddedFont>
    <p:embeddedFont>
      <p:font typeface="Racing Sans One" charset="1" panose="02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slide23.xml" Type="http://schemas.openxmlformats.org/officeDocument/2006/relationships/slide"/><Relationship Id="rId12" Target="../media/image9.jpeg" Type="http://schemas.openxmlformats.org/officeDocument/2006/relationships/image"/><Relationship Id="rId13" Target="../media/VAGSCh4GAKg.mp4" Type="http://schemas.openxmlformats.org/officeDocument/2006/relationships/video"/><Relationship Id="rId14" Target="../media/VAGSCh4GAKg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slide2.xml" Type="http://schemas.openxmlformats.org/officeDocument/2006/relationships/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2.png" Type="http://schemas.openxmlformats.org/officeDocument/2006/relationships/image"/><Relationship Id="rId16" Target="../media/image53.svg" Type="http://schemas.openxmlformats.org/officeDocument/2006/relationships/image"/><Relationship Id="rId17" Target="../media/image54.pn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jpeg" Type="http://schemas.openxmlformats.org/officeDocument/2006/relationships/image"/><Relationship Id="rId11" Target="../media/image58.jpeg" Type="http://schemas.openxmlformats.org/officeDocument/2006/relationships/image"/><Relationship Id="rId12" Target="../media/image59.jpeg" Type="http://schemas.openxmlformats.org/officeDocument/2006/relationships/image"/><Relationship Id="rId13" Target="../media/image60.png" Type="http://schemas.openxmlformats.org/officeDocument/2006/relationships/image"/><Relationship Id="rId14" Target="../media/image61.png" Type="http://schemas.openxmlformats.org/officeDocument/2006/relationships/image"/><Relationship Id="rId15" Target="../media/image62.jpeg" Type="http://schemas.openxmlformats.org/officeDocument/2006/relationships/image"/><Relationship Id="rId16" Target="../media/image46.jpeg" Type="http://schemas.openxmlformats.org/officeDocument/2006/relationships/image"/><Relationship Id="rId17" Target="../media/image63.jpe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68.jpeg" Type="http://schemas.openxmlformats.org/officeDocument/2006/relationships/image"/><Relationship Id="rId15" Target="../media/image69.png" Type="http://schemas.openxmlformats.org/officeDocument/2006/relationships/image"/><Relationship Id="rId16" Target="../media/image61.png" Type="http://schemas.openxmlformats.org/officeDocument/2006/relationships/image"/><Relationship Id="rId17" Target="../media/image58.jpeg" Type="http://schemas.openxmlformats.org/officeDocument/2006/relationships/image"/><Relationship Id="rId18" Target="../media/image70.png" Type="http://schemas.openxmlformats.org/officeDocument/2006/relationships/image"/><Relationship Id="rId19" Target="../media/image71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72.jpeg" Type="http://schemas.openxmlformats.org/officeDocument/2006/relationships/image"/><Relationship Id="rId15" Target="../media/image73.jpeg" Type="http://schemas.openxmlformats.org/officeDocument/2006/relationships/image"/><Relationship Id="rId16" Target="../media/image74.png" Type="http://schemas.openxmlformats.org/officeDocument/2006/relationships/image"/><Relationship Id="rId17" Target="../media/image70.png" Type="http://schemas.openxmlformats.org/officeDocument/2006/relationships/image"/><Relationship Id="rId18" Target="../media/image71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jpeg" Type="http://schemas.openxmlformats.org/officeDocument/2006/relationships/image"/><Relationship Id="rId11" Target="../media/image76.jpeg" Type="http://schemas.openxmlformats.org/officeDocument/2006/relationships/image"/><Relationship Id="rId12" Target="../media/image77.jpeg" Type="http://schemas.openxmlformats.org/officeDocument/2006/relationships/image"/><Relationship Id="rId13" Target="../media/image78.png" Type="http://schemas.openxmlformats.org/officeDocument/2006/relationships/image"/><Relationship Id="rId14" Target="../media/image79.svg" Type="http://schemas.openxmlformats.org/officeDocument/2006/relationships/image"/><Relationship Id="rId15" Target="../media/image80.png" Type="http://schemas.openxmlformats.org/officeDocument/2006/relationships/image"/><Relationship Id="rId16" Target="../media/image81.svg" Type="http://schemas.openxmlformats.org/officeDocument/2006/relationships/image"/><Relationship Id="rId17" Target="../media/image82.jpeg" Type="http://schemas.openxmlformats.org/officeDocument/2006/relationships/image"/><Relationship Id="rId18" Target="../media/image64.png" Type="http://schemas.openxmlformats.org/officeDocument/2006/relationships/image"/><Relationship Id="rId19" Target="../media/image65.svg" Type="http://schemas.openxmlformats.org/officeDocument/2006/relationships/image"/><Relationship Id="rId2" Target="../media/image12.png" Type="http://schemas.openxmlformats.org/officeDocument/2006/relationships/image"/><Relationship Id="rId20" Target="../media/image70.png" Type="http://schemas.openxmlformats.org/officeDocument/2006/relationships/image"/><Relationship Id="rId21" Target="../media/image71.sv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80.png" Type="http://schemas.openxmlformats.org/officeDocument/2006/relationships/image"/><Relationship Id="rId13" Target="../media/image81.svg" Type="http://schemas.openxmlformats.org/officeDocument/2006/relationships/image"/><Relationship Id="rId14" Target="../media/image83.jpeg" Type="http://schemas.openxmlformats.org/officeDocument/2006/relationships/image"/><Relationship Id="rId15" Target="../media/image84.png" Type="http://schemas.openxmlformats.org/officeDocument/2006/relationships/image"/><Relationship Id="rId16" Target="../media/image85.jpeg" Type="http://schemas.openxmlformats.org/officeDocument/2006/relationships/image"/><Relationship Id="rId17" Target="../media/image86.jpeg" Type="http://schemas.openxmlformats.org/officeDocument/2006/relationships/image"/><Relationship Id="rId18" Target="../media/image70.png" Type="http://schemas.openxmlformats.org/officeDocument/2006/relationships/image"/><Relationship Id="rId19" Target="../media/image71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80.png" Type="http://schemas.openxmlformats.org/officeDocument/2006/relationships/image"/><Relationship Id="rId13" Target="../media/image81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89.png" Type="http://schemas.openxmlformats.org/officeDocument/2006/relationships/image"/><Relationship Id="rId17" Target="../media/image90.jpeg" Type="http://schemas.openxmlformats.org/officeDocument/2006/relationships/image"/><Relationship Id="rId18" Target="../media/image70.png" Type="http://schemas.openxmlformats.org/officeDocument/2006/relationships/image"/><Relationship Id="rId19" Target="../media/image71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80.png" Type="http://schemas.openxmlformats.org/officeDocument/2006/relationships/image"/><Relationship Id="rId13" Target="../media/image81.svg" Type="http://schemas.openxmlformats.org/officeDocument/2006/relationships/image"/><Relationship Id="rId14" Target="../media/image91.jpeg" Type="http://schemas.openxmlformats.org/officeDocument/2006/relationships/image"/><Relationship Id="rId15" Target="../media/image92.jpeg" Type="http://schemas.openxmlformats.org/officeDocument/2006/relationships/image"/><Relationship Id="rId16" Target="../media/image93.jpeg" Type="http://schemas.openxmlformats.org/officeDocument/2006/relationships/image"/><Relationship Id="rId17" Target="../media/image70.png" Type="http://schemas.openxmlformats.org/officeDocument/2006/relationships/image"/><Relationship Id="rId18" Target="../media/image71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4.png" Type="http://schemas.openxmlformats.org/officeDocument/2006/relationships/image"/><Relationship Id="rId11" Target="../media/image95.svg" Type="http://schemas.openxmlformats.org/officeDocument/2006/relationships/image"/><Relationship Id="rId12" Target="slide20.xml" Type="http://schemas.openxmlformats.org/officeDocument/2006/relationships/slide"/><Relationship Id="rId13" Target="slide19.xml" Type="http://schemas.openxmlformats.org/officeDocument/2006/relationships/slid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11" Target="../media/image97.png" Type="http://schemas.openxmlformats.org/officeDocument/2006/relationships/image"/><Relationship Id="rId12" Target="../media/image98.svg" Type="http://schemas.openxmlformats.org/officeDocument/2006/relationships/image"/><Relationship Id="rId13" Target="../media/image99.gif" Type="http://schemas.openxmlformats.org/officeDocument/2006/relationships/image"/><Relationship Id="rId14" Target="../media/image100.gif" Type="http://schemas.openxmlformats.org/officeDocument/2006/relationships/image"/><Relationship Id="rId15" Target="../media/image101.gif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96.pn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.xml" Type="http://schemas.openxmlformats.org/officeDocument/2006/relationships/slide"/><Relationship Id="rId11" Target="../media/image8.png" Type="http://schemas.openxmlformats.org/officeDocument/2006/relationships/image"/><Relationship Id="rId12" Target="slide23.xml" Type="http://schemas.openxmlformats.org/officeDocument/2006/relationships/slid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slide3.xml" Type="http://schemas.openxmlformats.org/officeDocument/2006/relationships/slid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slide5.xml" Type="http://schemas.openxmlformats.org/officeDocument/2006/relationships/slide"/><Relationship Id="rId19" Target="slide4.xml" Type="http://schemas.openxmlformats.org/officeDocument/2006/relationships/slide"/><Relationship Id="rId2" Target="../media/image10.png" Type="http://schemas.openxmlformats.org/officeDocument/2006/relationships/image"/><Relationship Id="rId20" Target="../media/image20.png" Type="http://schemas.openxmlformats.org/officeDocument/2006/relationships/image"/><Relationship Id="rId21" Target="../media/image21.svg" Type="http://schemas.openxmlformats.org/officeDocument/2006/relationships/image"/><Relationship Id="rId22" Target="slide6.xml" Type="http://schemas.openxmlformats.org/officeDocument/2006/relationships/slid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slide18.xml" Type="http://schemas.openxmlformats.org/officeDocument/2006/relationships/slide"/><Relationship Id="rId26" Target="../media/image24.png" Type="http://schemas.openxmlformats.org/officeDocument/2006/relationships/image"/><Relationship Id="rId27" Target="../media/image25.svg" Type="http://schemas.openxmlformats.org/officeDocument/2006/relationships/image"/><Relationship Id="rId28" Target="slide21.xml" Type="http://schemas.openxmlformats.org/officeDocument/2006/relationships/slide"/><Relationship Id="rId29" Target="../media/image26.png" Type="http://schemas.openxmlformats.org/officeDocument/2006/relationships/image"/><Relationship Id="rId3" Target="../media/image11.svg" Type="http://schemas.openxmlformats.org/officeDocument/2006/relationships/image"/><Relationship Id="rId30" Target="../media/image27.svg" Type="http://schemas.openxmlformats.org/officeDocument/2006/relationships/image"/><Relationship Id="rId31" Target="slide22.xml" Type="http://schemas.openxmlformats.org/officeDocument/2006/relationships/slid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svg" Type="http://schemas.openxmlformats.org/officeDocument/2006/relationships/image"/><Relationship Id="rId12" Target="../media/image104.gif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12" Target="../media/image105.png" Type="http://schemas.openxmlformats.org/officeDocument/2006/relationships/image"/><Relationship Id="rId13" Target="https://wordwall.net/id/resource/3609637" TargetMode="External" Type="http://schemas.openxmlformats.org/officeDocument/2006/relationships/hyperlink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6.png" Type="http://schemas.openxmlformats.org/officeDocument/2006/relationships/image"/><Relationship Id="rId11" Target="../media/image107.svg" Type="http://schemas.openxmlformats.org/officeDocument/2006/relationships/image"/><Relationship Id="rId12" Target="https://hot.liputan6.com/read/4506736/hardware-adalah-perangkat-keras-komputer-pahami-fungsi-jenis-dan-contohnya" TargetMode="External" Type="http://schemas.openxmlformats.org/officeDocument/2006/relationships/hyperlink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8.png" Type="http://schemas.openxmlformats.org/officeDocument/2006/relationships/image"/><Relationship Id="rId11" Target="../media/image109.svg" Type="http://schemas.openxmlformats.org/officeDocument/2006/relationships/image"/><Relationship Id="rId12" Target="../media/image110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3.xml" Type="http://schemas.openxmlformats.org/officeDocument/2006/relationships/slid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slide2.xml" Type="http://schemas.openxmlformats.org/officeDocument/2006/relationships/slid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3.xml" Type="http://schemas.openxmlformats.org/officeDocument/2006/relationships/slid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slide2.xml" Type="http://schemas.openxmlformats.org/officeDocument/2006/relationships/slid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3.xml" Type="http://schemas.openxmlformats.org/officeDocument/2006/relationships/slid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15" Target="../media/image34.png" Type="http://schemas.openxmlformats.org/officeDocument/2006/relationships/image"/><Relationship Id="rId16" Target="../media/image35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slide2.xml" Type="http://schemas.openxmlformats.org/officeDocument/2006/relationships/slid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slide23.xml" Type="http://schemas.openxmlformats.org/officeDocument/2006/relationships/slid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38.png" Type="http://schemas.openxmlformats.org/officeDocument/2006/relationships/image"/><Relationship Id="rId16" Target="slide8.xml" Type="http://schemas.openxmlformats.org/officeDocument/2006/relationships/slide"/><Relationship Id="rId17" Target="slide9.xml" Type="http://schemas.openxmlformats.org/officeDocument/2006/relationships/slide"/><Relationship Id="rId18" Target="slide7.xml" Type="http://schemas.openxmlformats.org/officeDocument/2006/relationships/slide"/><Relationship Id="rId19" Target="slide11.xml" Type="http://schemas.openxmlformats.org/officeDocument/2006/relationships/slide"/><Relationship Id="rId2" Target="../media/image12.png" Type="http://schemas.openxmlformats.org/officeDocument/2006/relationships/image"/><Relationship Id="rId20" Target="slide14.xml" Type="http://schemas.openxmlformats.org/officeDocument/2006/relationships/slide"/><Relationship Id="rId21" Target="slide12.xml" Type="http://schemas.openxmlformats.org/officeDocument/2006/relationships/slide"/><Relationship Id="rId22" Target="slide15.xml" Type="http://schemas.openxmlformats.org/officeDocument/2006/relationships/slide"/><Relationship Id="rId23" Target="slide16.xml" Type="http://schemas.openxmlformats.org/officeDocument/2006/relationships/slide"/><Relationship Id="rId24" Target="slide17.xml" Type="http://schemas.openxmlformats.org/officeDocument/2006/relationships/slid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slide2.xml" Type="http://schemas.openxmlformats.org/officeDocument/2006/relationships/slid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8.png" Type="http://schemas.openxmlformats.org/officeDocument/2006/relationships/image"/><Relationship Id="rId16" Target="slide23.xml" Type="http://schemas.openxmlformats.org/officeDocument/2006/relationships/slid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slide2.xml" Type="http://schemas.openxmlformats.org/officeDocument/2006/relationships/slide"/><Relationship Id="rId9" Target="../media/image3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13" Target="../media/image46.jpe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2661" y="54088"/>
            <a:ext cx="3021803" cy="1028198"/>
          </a:xfrm>
          <a:custGeom>
            <a:avLst/>
            <a:gdLst/>
            <a:ahLst/>
            <a:cxnLst/>
            <a:rect r="r" b="b" t="t" l="l"/>
            <a:pathLst>
              <a:path h="1028198" w="3021803">
                <a:moveTo>
                  <a:pt x="0" y="0"/>
                </a:moveTo>
                <a:lnTo>
                  <a:pt x="3021803" y="0"/>
                </a:lnTo>
                <a:lnTo>
                  <a:pt x="3021803" y="1028198"/>
                </a:lnTo>
                <a:lnTo>
                  <a:pt x="0" y="1028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29703" y="-49068"/>
            <a:ext cx="4308799" cy="1131354"/>
          </a:xfrm>
          <a:custGeom>
            <a:avLst/>
            <a:gdLst/>
            <a:ahLst/>
            <a:cxnLst/>
            <a:rect r="r" b="b" t="t" l="l"/>
            <a:pathLst>
              <a:path h="1131354" w="4308799">
                <a:moveTo>
                  <a:pt x="0" y="0"/>
                </a:moveTo>
                <a:lnTo>
                  <a:pt x="4308799" y="0"/>
                </a:lnTo>
                <a:lnTo>
                  <a:pt x="4308799" y="1131354"/>
                </a:lnTo>
                <a:lnTo>
                  <a:pt x="0" y="1131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237" r="0" b="-5075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510"/>
            <a:ext cx="4820003" cy="1222802"/>
          </a:xfrm>
          <a:custGeom>
            <a:avLst/>
            <a:gdLst/>
            <a:ahLst/>
            <a:cxnLst/>
            <a:rect r="r" b="b" t="t" l="l"/>
            <a:pathLst>
              <a:path h="1222802" w="4820003">
                <a:moveTo>
                  <a:pt x="0" y="0"/>
                </a:moveTo>
                <a:lnTo>
                  <a:pt x="4820003" y="0"/>
                </a:lnTo>
                <a:lnTo>
                  <a:pt x="4820003" y="1222802"/>
                </a:lnTo>
                <a:lnTo>
                  <a:pt x="0" y="1222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66" t="0" r="-4966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6265" y="2057870"/>
            <a:ext cx="14045701" cy="7198422"/>
          </a:xfrm>
          <a:custGeom>
            <a:avLst/>
            <a:gdLst/>
            <a:ahLst/>
            <a:cxnLst/>
            <a:rect r="r" b="b" t="t" l="l"/>
            <a:pathLst>
              <a:path h="7198422" w="14045701">
                <a:moveTo>
                  <a:pt x="0" y="0"/>
                </a:moveTo>
                <a:lnTo>
                  <a:pt x="14045702" y="0"/>
                </a:lnTo>
                <a:lnTo>
                  <a:pt x="14045702" y="7198422"/>
                </a:lnTo>
                <a:lnTo>
                  <a:pt x="0" y="7198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hlinkClick r:id="rId9" action="ppaction://hlinksldjump"/>
          </p:cNvPr>
          <p:cNvSpPr/>
          <p:nvPr/>
        </p:nvSpPr>
        <p:spPr>
          <a:xfrm flipH="false" flipV="false" rot="0">
            <a:off x="16313256" y="2538073"/>
            <a:ext cx="1366972" cy="1327672"/>
          </a:xfrm>
          <a:custGeom>
            <a:avLst/>
            <a:gdLst/>
            <a:ahLst/>
            <a:cxnLst/>
            <a:rect r="r" b="b" t="t" l="l"/>
            <a:pathLst>
              <a:path h="1327672" w="1366972">
                <a:moveTo>
                  <a:pt x="0" y="0"/>
                </a:moveTo>
                <a:lnTo>
                  <a:pt x="1366972" y="0"/>
                </a:lnTo>
                <a:lnTo>
                  <a:pt x="1366972" y="1327672"/>
                </a:lnTo>
                <a:lnTo>
                  <a:pt x="0" y="1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11" action="ppaction://hlinksldjump"/>
          </p:cNvPr>
          <p:cNvSpPr/>
          <p:nvPr/>
        </p:nvSpPr>
        <p:spPr>
          <a:xfrm flipH="false" flipV="false" rot="0">
            <a:off x="16313256" y="4506149"/>
            <a:ext cx="1366972" cy="1274702"/>
          </a:xfrm>
          <a:custGeom>
            <a:avLst/>
            <a:gdLst/>
            <a:ahLst/>
            <a:cxnLst/>
            <a:rect r="r" b="b" t="t" l="l"/>
            <a:pathLst>
              <a:path h="1274702" w="1366972">
                <a:moveTo>
                  <a:pt x="0" y="0"/>
                </a:moveTo>
                <a:lnTo>
                  <a:pt x="1366972" y="0"/>
                </a:lnTo>
                <a:lnTo>
                  <a:pt x="1366972" y="1274702"/>
                </a:lnTo>
                <a:lnTo>
                  <a:pt x="0" y="12747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2213942" y="2057870"/>
            <a:ext cx="12370347" cy="6958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073098" y="3202992"/>
            <a:ext cx="1366972" cy="1327672"/>
          </a:xfrm>
          <a:custGeom>
            <a:avLst/>
            <a:gdLst/>
            <a:ahLst/>
            <a:cxnLst/>
            <a:rect r="r" b="b" t="t" l="l"/>
            <a:pathLst>
              <a:path h="1327672" w="1366972">
                <a:moveTo>
                  <a:pt x="0" y="0"/>
                </a:moveTo>
                <a:lnTo>
                  <a:pt x="1366972" y="0"/>
                </a:lnTo>
                <a:lnTo>
                  <a:pt x="1366972" y="1327672"/>
                </a:lnTo>
                <a:lnTo>
                  <a:pt x="0" y="1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073098" y="5643890"/>
            <a:ext cx="1366972" cy="1274702"/>
          </a:xfrm>
          <a:custGeom>
            <a:avLst/>
            <a:gdLst/>
            <a:ahLst/>
            <a:cxnLst/>
            <a:rect r="r" b="b" t="t" l="l"/>
            <a:pathLst>
              <a:path h="1274702" w="1366972">
                <a:moveTo>
                  <a:pt x="0" y="0"/>
                </a:moveTo>
                <a:lnTo>
                  <a:pt x="1366972" y="0"/>
                </a:lnTo>
                <a:lnTo>
                  <a:pt x="1366972" y="1274702"/>
                </a:lnTo>
                <a:lnTo>
                  <a:pt x="0" y="1274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099913" y="-90105"/>
            <a:ext cx="7471534" cy="1969768"/>
          </a:xfrm>
          <a:custGeom>
            <a:avLst/>
            <a:gdLst/>
            <a:ahLst/>
            <a:cxnLst/>
            <a:rect r="r" b="b" t="t" l="l"/>
            <a:pathLst>
              <a:path h="1969768" w="7471534">
                <a:moveTo>
                  <a:pt x="0" y="0"/>
                </a:moveTo>
                <a:lnTo>
                  <a:pt x="7471533" y="0"/>
                </a:lnTo>
                <a:lnTo>
                  <a:pt x="7471533" y="1969768"/>
                </a:lnTo>
                <a:lnTo>
                  <a:pt x="0" y="19697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03201" y="5571719"/>
            <a:ext cx="2770680" cy="2497076"/>
          </a:xfrm>
          <a:custGeom>
            <a:avLst/>
            <a:gdLst/>
            <a:ahLst/>
            <a:cxnLst/>
            <a:rect r="r" b="b" t="t" l="l"/>
            <a:pathLst>
              <a:path h="2497076" w="2770680">
                <a:moveTo>
                  <a:pt x="0" y="0"/>
                </a:moveTo>
                <a:lnTo>
                  <a:pt x="2770680" y="0"/>
                </a:lnTo>
                <a:lnTo>
                  <a:pt x="2770680" y="2497075"/>
                </a:lnTo>
                <a:lnTo>
                  <a:pt x="0" y="24970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89291" y="5571719"/>
            <a:ext cx="2693747" cy="2693747"/>
          </a:xfrm>
          <a:custGeom>
            <a:avLst/>
            <a:gdLst/>
            <a:ahLst/>
            <a:cxnLst/>
            <a:rect r="r" b="b" t="t" l="l"/>
            <a:pathLst>
              <a:path h="2693747" w="2693747">
                <a:moveTo>
                  <a:pt x="0" y="0"/>
                </a:moveTo>
                <a:lnTo>
                  <a:pt x="2693746" y="0"/>
                </a:lnTo>
                <a:lnTo>
                  <a:pt x="2693746" y="2693746"/>
                </a:lnTo>
                <a:lnTo>
                  <a:pt x="0" y="26937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444448" y="5444618"/>
            <a:ext cx="3263804" cy="2337700"/>
          </a:xfrm>
          <a:custGeom>
            <a:avLst/>
            <a:gdLst/>
            <a:ahLst/>
            <a:cxnLst/>
            <a:rect r="r" b="b" t="t" l="l"/>
            <a:pathLst>
              <a:path h="2337700" w="3263804">
                <a:moveTo>
                  <a:pt x="0" y="0"/>
                </a:moveTo>
                <a:lnTo>
                  <a:pt x="3263804" y="0"/>
                </a:lnTo>
                <a:lnTo>
                  <a:pt x="3263804" y="2337700"/>
                </a:lnTo>
                <a:lnTo>
                  <a:pt x="0" y="23377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73441" y="3866828"/>
            <a:ext cx="4430201" cy="1373362"/>
          </a:xfrm>
          <a:custGeom>
            <a:avLst/>
            <a:gdLst/>
            <a:ahLst/>
            <a:cxnLst/>
            <a:rect r="r" b="b" t="t" l="l"/>
            <a:pathLst>
              <a:path h="1373362" w="4430201">
                <a:moveTo>
                  <a:pt x="0" y="0"/>
                </a:moveTo>
                <a:lnTo>
                  <a:pt x="4430201" y="0"/>
                </a:lnTo>
                <a:lnTo>
                  <a:pt x="4430201" y="1373362"/>
                </a:lnTo>
                <a:lnTo>
                  <a:pt x="0" y="137336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96442" y="1090466"/>
            <a:ext cx="7545767" cy="5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b="true" sz="32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KOMPONEN SISTEM KOMPUTER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44909" y="4202844"/>
            <a:ext cx="3655004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 b="true">
                <a:solidFill>
                  <a:srgbClr val="0356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Perangkat Keras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707247" y="4003893"/>
            <a:ext cx="4401418" cy="1364440"/>
          </a:xfrm>
          <a:custGeom>
            <a:avLst/>
            <a:gdLst/>
            <a:ahLst/>
            <a:cxnLst/>
            <a:rect r="r" b="b" t="t" l="l"/>
            <a:pathLst>
              <a:path h="1364440" w="4401418">
                <a:moveTo>
                  <a:pt x="0" y="0"/>
                </a:moveTo>
                <a:lnTo>
                  <a:pt x="4401418" y="0"/>
                </a:lnTo>
                <a:lnTo>
                  <a:pt x="4401418" y="1364440"/>
                </a:lnTo>
                <a:lnTo>
                  <a:pt x="0" y="13644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840044" y="4291401"/>
            <a:ext cx="3785368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 b="true">
                <a:solidFill>
                  <a:srgbClr val="0356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Perangkat Lunak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148546" y="4091212"/>
            <a:ext cx="3885617" cy="1204541"/>
          </a:xfrm>
          <a:custGeom>
            <a:avLst/>
            <a:gdLst/>
            <a:ahLst/>
            <a:cxnLst/>
            <a:rect r="r" b="b" t="t" l="l"/>
            <a:pathLst>
              <a:path h="1204541" w="3885617">
                <a:moveTo>
                  <a:pt x="0" y="0"/>
                </a:moveTo>
                <a:lnTo>
                  <a:pt x="3885617" y="0"/>
                </a:lnTo>
                <a:lnTo>
                  <a:pt x="3885617" y="1204542"/>
                </a:lnTo>
                <a:lnTo>
                  <a:pt x="0" y="120454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864155" y="4291401"/>
            <a:ext cx="2424390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 b="true">
                <a:solidFill>
                  <a:srgbClr val="0356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Brain ware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73881" y="2510"/>
            <a:ext cx="7990887" cy="2106688"/>
          </a:xfrm>
          <a:custGeom>
            <a:avLst/>
            <a:gdLst/>
            <a:ahLst/>
            <a:cxnLst/>
            <a:rect r="r" b="b" t="t" l="l"/>
            <a:pathLst>
              <a:path h="2106688" w="7990887">
                <a:moveTo>
                  <a:pt x="0" y="0"/>
                </a:moveTo>
                <a:lnTo>
                  <a:pt x="7990888" y="0"/>
                </a:lnTo>
                <a:lnTo>
                  <a:pt x="7990888" y="2106689"/>
                </a:lnTo>
                <a:lnTo>
                  <a:pt x="0" y="210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36533" y="3101313"/>
            <a:ext cx="3289417" cy="2467063"/>
          </a:xfrm>
          <a:custGeom>
            <a:avLst/>
            <a:gdLst/>
            <a:ahLst/>
            <a:cxnLst/>
            <a:rect r="r" b="b" t="t" l="l"/>
            <a:pathLst>
              <a:path h="2467063" w="3289417">
                <a:moveTo>
                  <a:pt x="0" y="0"/>
                </a:moveTo>
                <a:lnTo>
                  <a:pt x="3289417" y="0"/>
                </a:lnTo>
                <a:lnTo>
                  <a:pt x="3289417" y="2467063"/>
                </a:lnTo>
                <a:lnTo>
                  <a:pt x="0" y="24670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271569" y="3320929"/>
            <a:ext cx="2376620" cy="1822571"/>
          </a:xfrm>
          <a:custGeom>
            <a:avLst/>
            <a:gdLst/>
            <a:ahLst/>
            <a:cxnLst/>
            <a:rect r="r" b="b" t="t" l="l"/>
            <a:pathLst>
              <a:path h="1822571" w="2376620">
                <a:moveTo>
                  <a:pt x="0" y="0"/>
                </a:moveTo>
                <a:lnTo>
                  <a:pt x="2376620" y="0"/>
                </a:lnTo>
                <a:lnTo>
                  <a:pt x="2376620" y="1822571"/>
                </a:lnTo>
                <a:lnTo>
                  <a:pt x="0" y="182257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95646" y="3158948"/>
            <a:ext cx="3765847" cy="2146533"/>
          </a:xfrm>
          <a:custGeom>
            <a:avLst/>
            <a:gdLst/>
            <a:ahLst/>
            <a:cxnLst/>
            <a:rect r="r" b="b" t="t" l="l"/>
            <a:pathLst>
              <a:path h="2146533" w="3765847">
                <a:moveTo>
                  <a:pt x="0" y="0"/>
                </a:moveTo>
                <a:lnTo>
                  <a:pt x="3765847" y="0"/>
                </a:lnTo>
                <a:lnTo>
                  <a:pt x="3765847" y="2146533"/>
                </a:lnTo>
                <a:lnTo>
                  <a:pt x="0" y="2146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113673" y="3312674"/>
            <a:ext cx="2857072" cy="1992807"/>
          </a:xfrm>
          <a:custGeom>
            <a:avLst/>
            <a:gdLst/>
            <a:ahLst/>
            <a:cxnLst/>
            <a:rect r="r" b="b" t="t" l="l"/>
            <a:pathLst>
              <a:path h="1992807" w="2857072">
                <a:moveTo>
                  <a:pt x="0" y="0"/>
                </a:moveTo>
                <a:lnTo>
                  <a:pt x="2857071" y="0"/>
                </a:lnTo>
                <a:lnTo>
                  <a:pt x="2857071" y="1992807"/>
                </a:lnTo>
                <a:lnTo>
                  <a:pt x="0" y="19928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770940" y="6281241"/>
            <a:ext cx="2322364" cy="2414413"/>
          </a:xfrm>
          <a:custGeom>
            <a:avLst/>
            <a:gdLst/>
            <a:ahLst/>
            <a:cxnLst/>
            <a:rect r="r" b="b" t="t" l="l"/>
            <a:pathLst>
              <a:path h="2414413" w="2322364">
                <a:moveTo>
                  <a:pt x="0" y="0"/>
                </a:moveTo>
                <a:lnTo>
                  <a:pt x="2322363" y="0"/>
                </a:lnTo>
                <a:lnTo>
                  <a:pt x="2322363" y="2414413"/>
                </a:lnTo>
                <a:lnTo>
                  <a:pt x="0" y="241441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773881" y="6962022"/>
            <a:ext cx="2575498" cy="1733632"/>
          </a:xfrm>
          <a:custGeom>
            <a:avLst/>
            <a:gdLst/>
            <a:ahLst/>
            <a:cxnLst/>
            <a:rect r="r" b="b" t="t" l="l"/>
            <a:pathLst>
              <a:path h="1733632" w="2575498">
                <a:moveTo>
                  <a:pt x="0" y="0"/>
                </a:moveTo>
                <a:lnTo>
                  <a:pt x="2575498" y="0"/>
                </a:lnTo>
                <a:lnTo>
                  <a:pt x="2575498" y="1733632"/>
                </a:lnTo>
                <a:lnTo>
                  <a:pt x="0" y="173363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819539" y="6175814"/>
            <a:ext cx="2985378" cy="2625266"/>
          </a:xfrm>
          <a:custGeom>
            <a:avLst/>
            <a:gdLst/>
            <a:ahLst/>
            <a:cxnLst/>
            <a:rect r="r" b="b" t="t" l="l"/>
            <a:pathLst>
              <a:path h="2625266" w="2985378">
                <a:moveTo>
                  <a:pt x="0" y="0"/>
                </a:moveTo>
                <a:lnTo>
                  <a:pt x="2985377" y="0"/>
                </a:lnTo>
                <a:lnTo>
                  <a:pt x="2985377" y="2625267"/>
                </a:lnTo>
                <a:lnTo>
                  <a:pt x="0" y="26252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613433" y="6068476"/>
            <a:ext cx="3939536" cy="2627178"/>
          </a:xfrm>
          <a:custGeom>
            <a:avLst/>
            <a:gdLst/>
            <a:ahLst/>
            <a:cxnLst/>
            <a:rect r="r" b="b" t="t" l="l"/>
            <a:pathLst>
              <a:path h="2627178" w="3939536">
                <a:moveTo>
                  <a:pt x="0" y="0"/>
                </a:moveTo>
                <a:lnTo>
                  <a:pt x="3939536" y="0"/>
                </a:lnTo>
                <a:lnTo>
                  <a:pt x="3939536" y="2627178"/>
                </a:lnTo>
                <a:lnTo>
                  <a:pt x="0" y="26271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996442" y="1080941"/>
            <a:ext cx="7545767" cy="58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4"/>
              </a:lnSpc>
              <a:spcBef>
                <a:spcPct val="0"/>
              </a:spcBef>
            </a:pPr>
            <a:r>
              <a:rPr lang="en-US" b="true" sz="34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CONTOH HARDWARE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72765" y="2510"/>
            <a:ext cx="7200703" cy="1898367"/>
          </a:xfrm>
          <a:custGeom>
            <a:avLst/>
            <a:gdLst/>
            <a:ahLst/>
            <a:cxnLst/>
            <a:rect r="r" b="b" t="t" l="l"/>
            <a:pathLst>
              <a:path h="1898367" w="7200703">
                <a:moveTo>
                  <a:pt x="0" y="0"/>
                </a:moveTo>
                <a:lnTo>
                  <a:pt x="7200703" y="0"/>
                </a:lnTo>
                <a:lnTo>
                  <a:pt x="7200703" y="1898368"/>
                </a:lnTo>
                <a:lnTo>
                  <a:pt x="0" y="1898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6562" y="3803432"/>
            <a:ext cx="6967495" cy="4703059"/>
          </a:xfrm>
          <a:custGeom>
            <a:avLst/>
            <a:gdLst/>
            <a:ahLst/>
            <a:cxnLst/>
            <a:rect r="r" b="b" t="t" l="l"/>
            <a:pathLst>
              <a:path h="4703059" w="6967495">
                <a:moveTo>
                  <a:pt x="0" y="0"/>
                </a:moveTo>
                <a:lnTo>
                  <a:pt x="6967495" y="0"/>
                </a:lnTo>
                <a:lnTo>
                  <a:pt x="6967495" y="4703059"/>
                </a:lnTo>
                <a:lnTo>
                  <a:pt x="0" y="47030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64095" y="2426384"/>
            <a:ext cx="4835642" cy="1444648"/>
          </a:xfrm>
          <a:custGeom>
            <a:avLst/>
            <a:gdLst/>
            <a:ahLst/>
            <a:cxnLst/>
            <a:rect r="r" b="b" t="t" l="l"/>
            <a:pathLst>
              <a:path h="1444648" w="4835642">
                <a:moveTo>
                  <a:pt x="0" y="0"/>
                </a:moveTo>
                <a:lnTo>
                  <a:pt x="4835641" y="0"/>
                </a:lnTo>
                <a:lnTo>
                  <a:pt x="4835641" y="1444648"/>
                </a:lnTo>
                <a:lnTo>
                  <a:pt x="0" y="14446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769753" y="2211419"/>
            <a:ext cx="1450244" cy="1710276"/>
          </a:xfrm>
          <a:custGeom>
            <a:avLst/>
            <a:gdLst/>
            <a:ahLst/>
            <a:cxnLst/>
            <a:rect r="r" b="b" t="t" l="l"/>
            <a:pathLst>
              <a:path h="1710276" w="1450244">
                <a:moveTo>
                  <a:pt x="0" y="0"/>
                </a:moveTo>
                <a:lnTo>
                  <a:pt x="1450243" y="0"/>
                </a:lnTo>
                <a:lnTo>
                  <a:pt x="1450243" y="1710276"/>
                </a:lnTo>
                <a:lnTo>
                  <a:pt x="0" y="171027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42774" t="-9968" r="-51876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223426" y="4464355"/>
            <a:ext cx="2945186" cy="1096973"/>
          </a:xfrm>
          <a:custGeom>
            <a:avLst/>
            <a:gdLst/>
            <a:ahLst/>
            <a:cxnLst/>
            <a:rect r="r" b="b" t="t" l="l"/>
            <a:pathLst>
              <a:path h="1096973" w="2945186">
                <a:moveTo>
                  <a:pt x="0" y="0"/>
                </a:moveTo>
                <a:lnTo>
                  <a:pt x="2945186" y="0"/>
                </a:lnTo>
                <a:lnTo>
                  <a:pt x="2945186" y="1096973"/>
                </a:lnTo>
                <a:lnTo>
                  <a:pt x="0" y="109697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-34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915359" y="6103988"/>
            <a:ext cx="1561321" cy="1623206"/>
          </a:xfrm>
          <a:custGeom>
            <a:avLst/>
            <a:gdLst/>
            <a:ahLst/>
            <a:cxnLst/>
            <a:rect r="r" b="b" t="t" l="l"/>
            <a:pathLst>
              <a:path h="1623206" w="1561321">
                <a:moveTo>
                  <a:pt x="0" y="0"/>
                </a:moveTo>
                <a:lnTo>
                  <a:pt x="1561321" y="0"/>
                </a:lnTo>
                <a:lnTo>
                  <a:pt x="1561321" y="1623206"/>
                </a:lnTo>
                <a:lnTo>
                  <a:pt x="0" y="162320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769753" y="7660349"/>
            <a:ext cx="2206727" cy="1692284"/>
          </a:xfrm>
          <a:custGeom>
            <a:avLst/>
            <a:gdLst/>
            <a:ahLst/>
            <a:cxnLst/>
            <a:rect r="r" b="b" t="t" l="l"/>
            <a:pathLst>
              <a:path h="1692284" w="2206727">
                <a:moveTo>
                  <a:pt x="0" y="0"/>
                </a:moveTo>
                <a:lnTo>
                  <a:pt x="2206727" y="0"/>
                </a:lnTo>
                <a:lnTo>
                  <a:pt x="2206727" y="1692284"/>
                </a:lnTo>
                <a:lnTo>
                  <a:pt x="0" y="169228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976480" y="2007397"/>
            <a:ext cx="7764968" cy="1914298"/>
          </a:xfrm>
          <a:custGeom>
            <a:avLst/>
            <a:gdLst/>
            <a:ahLst/>
            <a:cxnLst/>
            <a:rect r="r" b="b" t="t" l="l"/>
            <a:pathLst>
              <a:path h="1914298" w="7764968">
                <a:moveTo>
                  <a:pt x="0" y="0"/>
                </a:moveTo>
                <a:lnTo>
                  <a:pt x="7764968" y="0"/>
                </a:lnTo>
                <a:lnTo>
                  <a:pt x="7764968" y="1914298"/>
                </a:lnTo>
                <a:lnTo>
                  <a:pt x="0" y="19142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996442" y="1080941"/>
            <a:ext cx="7545767" cy="58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4"/>
              </a:lnSpc>
              <a:spcBef>
                <a:spcPct val="0"/>
              </a:spcBef>
            </a:pPr>
            <a:r>
              <a:rPr lang="en-US" b="true" sz="34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PIRANTI MASUKAN (INPUT)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64095" y="4242302"/>
            <a:ext cx="4715417" cy="295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281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Perangkat keras yang berfungsi untuk menerima instruksi dari pengguna dan mengirimkan data ke komputer.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70940" y="2672377"/>
            <a:ext cx="4408572" cy="71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7"/>
              </a:lnSpc>
            </a:pPr>
            <a:r>
              <a:rPr lang="en-US" sz="4197" b="true">
                <a:solidFill>
                  <a:srgbClr val="2EAD4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masukan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91879" y="2301415"/>
            <a:ext cx="6783639" cy="136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1"/>
              </a:lnSpc>
            </a:pPr>
            <a:r>
              <a:rPr lang="en-US" sz="261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Mouse adalah alat yang berfungsi untuk menggerrakkan dan mengatur posisi kursor dilayar komputer.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168612" y="4026419"/>
            <a:ext cx="7764968" cy="1914298"/>
          </a:xfrm>
          <a:custGeom>
            <a:avLst/>
            <a:gdLst/>
            <a:ahLst/>
            <a:cxnLst/>
            <a:rect r="r" b="b" t="t" l="l"/>
            <a:pathLst>
              <a:path h="1914298" w="7764968">
                <a:moveTo>
                  <a:pt x="0" y="0"/>
                </a:moveTo>
                <a:lnTo>
                  <a:pt x="7764968" y="0"/>
                </a:lnTo>
                <a:lnTo>
                  <a:pt x="7764968" y="1914298"/>
                </a:lnTo>
                <a:lnTo>
                  <a:pt x="0" y="19142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557837" y="4082492"/>
            <a:ext cx="6602254" cy="1745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51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keyboard adalah yang berfungsi untuk memberi  instruksi dan memasukkan karakter ke komputer karakter tersebut bisa berupa angka, huruf, dan simbol 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1168612" y="6130626"/>
            <a:ext cx="7764968" cy="1914298"/>
          </a:xfrm>
          <a:custGeom>
            <a:avLst/>
            <a:gdLst/>
            <a:ahLst/>
            <a:cxnLst/>
            <a:rect r="r" b="b" t="t" l="l"/>
            <a:pathLst>
              <a:path h="1914298" w="7764968">
                <a:moveTo>
                  <a:pt x="0" y="0"/>
                </a:moveTo>
                <a:lnTo>
                  <a:pt x="7764968" y="0"/>
                </a:lnTo>
                <a:lnTo>
                  <a:pt x="7764968" y="1914298"/>
                </a:lnTo>
                <a:lnTo>
                  <a:pt x="0" y="19142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1557837" y="6226299"/>
            <a:ext cx="6602254" cy="181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1"/>
              </a:lnSpc>
            </a:pPr>
            <a:r>
              <a:rPr lang="en-US" sz="261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joystick adalah alat yang digunakan untuk memainkan permainan atau game yang lebih dari satu tombol ke komputer.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1168612" y="8235331"/>
            <a:ext cx="7764968" cy="1914298"/>
          </a:xfrm>
          <a:custGeom>
            <a:avLst/>
            <a:gdLst/>
            <a:ahLst/>
            <a:cxnLst/>
            <a:rect r="r" b="b" t="t" l="l"/>
            <a:pathLst>
              <a:path h="1914298" w="7764968">
                <a:moveTo>
                  <a:pt x="0" y="0"/>
                </a:moveTo>
                <a:lnTo>
                  <a:pt x="7764968" y="0"/>
                </a:lnTo>
                <a:lnTo>
                  <a:pt x="7764968" y="1914298"/>
                </a:lnTo>
                <a:lnTo>
                  <a:pt x="0" y="191429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1681283" y="8368598"/>
            <a:ext cx="6602254" cy="169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1"/>
              </a:lnSpc>
            </a:pPr>
            <a:r>
              <a:rPr lang="en-US" sz="241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Microphone adalah alat yang digunakan untuk mengkonversi suara menjadi sinyal elektrik. perangkat yang digunakan untuk memasukan suara ke komputer.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72765" y="2510"/>
            <a:ext cx="7200703" cy="1898367"/>
          </a:xfrm>
          <a:custGeom>
            <a:avLst/>
            <a:gdLst/>
            <a:ahLst/>
            <a:cxnLst/>
            <a:rect r="r" b="b" t="t" l="l"/>
            <a:pathLst>
              <a:path h="1898367" w="7200703">
                <a:moveTo>
                  <a:pt x="0" y="0"/>
                </a:moveTo>
                <a:lnTo>
                  <a:pt x="7200703" y="0"/>
                </a:lnTo>
                <a:lnTo>
                  <a:pt x="7200703" y="1898368"/>
                </a:lnTo>
                <a:lnTo>
                  <a:pt x="0" y="18983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1696" y="3803432"/>
            <a:ext cx="5641230" cy="3807830"/>
          </a:xfrm>
          <a:custGeom>
            <a:avLst/>
            <a:gdLst/>
            <a:ahLst/>
            <a:cxnLst/>
            <a:rect r="r" b="b" t="t" l="l"/>
            <a:pathLst>
              <a:path h="3807830" w="5641230">
                <a:moveTo>
                  <a:pt x="0" y="0"/>
                </a:moveTo>
                <a:lnTo>
                  <a:pt x="5641230" y="0"/>
                </a:lnTo>
                <a:lnTo>
                  <a:pt x="5641230" y="3807830"/>
                </a:lnTo>
                <a:lnTo>
                  <a:pt x="0" y="38078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04113" y="2086038"/>
            <a:ext cx="5128813" cy="1532233"/>
          </a:xfrm>
          <a:custGeom>
            <a:avLst/>
            <a:gdLst/>
            <a:ahLst/>
            <a:cxnLst/>
            <a:rect r="r" b="b" t="t" l="l"/>
            <a:pathLst>
              <a:path h="1532233" w="5128813">
                <a:moveTo>
                  <a:pt x="0" y="0"/>
                </a:moveTo>
                <a:lnTo>
                  <a:pt x="5128813" y="0"/>
                </a:lnTo>
                <a:lnTo>
                  <a:pt x="5128813" y="1532233"/>
                </a:lnTo>
                <a:lnTo>
                  <a:pt x="0" y="15322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71388" y="2289893"/>
            <a:ext cx="2117095" cy="1410514"/>
          </a:xfrm>
          <a:custGeom>
            <a:avLst/>
            <a:gdLst/>
            <a:ahLst/>
            <a:cxnLst/>
            <a:rect r="r" b="b" t="t" l="l"/>
            <a:pathLst>
              <a:path h="1410514" w="2117095">
                <a:moveTo>
                  <a:pt x="0" y="0"/>
                </a:moveTo>
                <a:lnTo>
                  <a:pt x="2117095" y="0"/>
                </a:lnTo>
                <a:lnTo>
                  <a:pt x="2117095" y="1410514"/>
                </a:lnTo>
                <a:lnTo>
                  <a:pt x="0" y="14105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93135" y="4424710"/>
            <a:ext cx="2273601" cy="1511945"/>
          </a:xfrm>
          <a:custGeom>
            <a:avLst/>
            <a:gdLst/>
            <a:ahLst/>
            <a:cxnLst/>
            <a:rect r="r" b="b" t="t" l="l"/>
            <a:pathLst>
              <a:path h="1511945" w="2273601">
                <a:moveTo>
                  <a:pt x="0" y="0"/>
                </a:moveTo>
                <a:lnTo>
                  <a:pt x="2273601" y="0"/>
                </a:lnTo>
                <a:lnTo>
                  <a:pt x="2273601" y="1511945"/>
                </a:lnTo>
                <a:lnTo>
                  <a:pt x="0" y="15119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357207" y="6776999"/>
            <a:ext cx="1345457" cy="1918655"/>
          </a:xfrm>
          <a:custGeom>
            <a:avLst/>
            <a:gdLst/>
            <a:ahLst/>
            <a:cxnLst/>
            <a:rect r="r" b="b" t="t" l="l"/>
            <a:pathLst>
              <a:path h="1918655" w="1345457">
                <a:moveTo>
                  <a:pt x="0" y="0"/>
                </a:moveTo>
                <a:lnTo>
                  <a:pt x="1345457" y="0"/>
                </a:lnTo>
                <a:lnTo>
                  <a:pt x="1345457" y="1918655"/>
                </a:lnTo>
                <a:lnTo>
                  <a:pt x="0" y="191865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66736" y="2163591"/>
            <a:ext cx="7620569" cy="1878699"/>
          </a:xfrm>
          <a:custGeom>
            <a:avLst/>
            <a:gdLst/>
            <a:ahLst/>
            <a:cxnLst/>
            <a:rect r="r" b="b" t="t" l="l"/>
            <a:pathLst>
              <a:path h="1878699" w="7620569">
                <a:moveTo>
                  <a:pt x="0" y="0"/>
                </a:moveTo>
                <a:lnTo>
                  <a:pt x="7620569" y="0"/>
                </a:lnTo>
                <a:lnTo>
                  <a:pt x="7620569" y="1878699"/>
                </a:lnTo>
                <a:lnTo>
                  <a:pt x="0" y="18786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96442" y="1080941"/>
            <a:ext cx="7545767" cy="58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4"/>
              </a:lnSpc>
              <a:spcBef>
                <a:spcPct val="0"/>
              </a:spcBef>
            </a:pPr>
            <a:r>
              <a:rPr lang="en-US" b="true" sz="34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PIRANTI MASUKAN (INPUT)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89328" y="3990565"/>
            <a:ext cx="4845967" cy="3011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3"/>
              </a:lnSpc>
            </a:pPr>
            <a:r>
              <a:rPr lang="en-US" sz="2887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Perangkat keras yang berfungsi untuk menerima instruksi dari pengguna dan mengirimkan data ke komputer.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64234" y="2490833"/>
            <a:ext cx="4408572" cy="71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7"/>
              </a:lnSpc>
            </a:pPr>
            <a:r>
              <a:rPr lang="en-US" sz="4197" b="true">
                <a:solidFill>
                  <a:srgbClr val="2EAD4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masukan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07664" y="2377311"/>
            <a:ext cx="6647676" cy="146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281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Scanner digunakan  untuk memindai dan menyalin data  dari kertas berisi grafik , gambar, foto, tulisan 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049018" y="4232697"/>
            <a:ext cx="7764968" cy="1914298"/>
          </a:xfrm>
          <a:custGeom>
            <a:avLst/>
            <a:gdLst/>
            <a:ahLst/>
            <a:cxnLst/>
            <a:rect r="r" b="b" t="t" l="l"/>
            <a:pathLst>
              <a:path h="1914298" w="7764968">
                <a:moveTo>
                  <a:pt x="0" y="0"/>
                </a:moveTo>
                <a:lnTo>
                  <a:pt x="7764967" y="0"/>
                </a:lnTo>
                <a:lnTo>
                  <a:pt x="7764967" y="1914298"/>
                </a:lnTo>
                <a:lnTo>
                  <a:pt x="0" y="19142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0607664" y="4284176"/>
            <a:ext cx="7090182" cy="1907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5"/>
              </a:lnSpc>
            </a:pPr>
            <a:r>
              <a:rPr lang="en-US" sz="2739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Webcam perangkat yang berfungsi  sebagai kamera video dan mengirim data dalam bentuk gambar bergerak ke dalam komputer.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0088483" y="6649091"/>
            <a:ext cx="7805650" cy="1924327"/>
          </a:xfrm>
          <a:custGeom>
            <a:avLst/>
            <a:gdLst/>
            <a:ahLst/>
            <a:cxnLst/>
            <a:rect r="r" b="b" t="t" l="l"/>
            <a:pathLst>
              <a:path h="1924327" w="7805650">
                <a:moveTo>
                  <a:pt x="0" y="0"/>
                </a:moveTo>
                <a:lnTo>
                  <a:pt x="7805650" y="0"/>
                </a:lnTo>
                <a:lnTo>
                  <a:pt x="7805650" y="1924328"/>
                </a:lnTo>
                <a:lnTo>
                  <a:pt x="0" y="192432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0411377" y="6544344"/>
            <a:ext cx="7375929" cy="195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1"/>
              </a:lnSpc>
            </a:pPr>
            <a:r>
              <a:rPr lang="en-US" sz="281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Barcode Scanner perangkat yang berfungsi  memindai dan menyalin  data dalam bentuk barcode ke dalam komputer.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70799" y="2510"/>
            <a:ext cx="6858566" cy="1808167"/>
          </a:xfrm>
          <a:custGeom>
            <a:avLst/>
            <a:gdLst/>
            <a:ahLst/>
            <a:cxnLst/>
            <a:rect r="r" b="b" t="t" l="l"/>
            <a:pathLst>
              <a:path h="1808167" w="6858566">
                <a:moveTo>
                  <a:pt x="0" y="0"/>
                </a:moveTo>
                <a:lnTo>
                  <a:pt x="6858566" y="0"/>
                </a:lnTo>
                <a:lnTo>
                  <a:pt x="6858566" y="1808168"/>
                </a:lnTo>
                <a:lnTo>
                  <a:pt x="0" y="18081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84079" y="2976997"/>
            <a:ext cx="2144677" cy="1428891"/>
          </a:xfrm>
          <a:custGeom>
            <a:avLst/>
            <a:gdLst/>
            <a:ahLst/>
            <a:cxnLst/>
            <a:rect r="r" b="b" t="t" l="l"/>
            <a:pathLst>
              <a:path h="1428891" w="2144677">
                <a:moveTo>
                  <a:pt x="0" y="0"/>
                </a:moveTo>
                <a:lnTo>
                  <a:pt x="2144677" y="0"/>
                </a:lnTo>
                <a:lnTo>
                  <a:pt x="2144677" y="1428891"/>
                </a:lnTo>
                <a:lnTo>
                  <a:pt x="0" y="1428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07433" y="4961586"/>
            <a:ext cx="1844721" cy="1229045"/>
          </a:xfrm>
          <a:custGeom>
            <a:avLst/>
            <a:gdLst/>
            <a:ahLst/>
            <a:cxnLst/>
            <a:rect r="r" b="b" t="t" l="l"/>
            <a:pathLst>
              <a:path h="1229045" w="1844721">
                <a:moveTo>
                  <a:pt x="0" y="0"/>
                </a:moveTo>
                <a:lnTo>
                  <a:pt x="1844721" y="0"/>
                </a:lnTo>
                <a:lnTo>
                  <a:pt x="1844721" y="1229046"/>
                </a:lnTo>
                <a:lnTo>
                  <a:pt x="0" y="12290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84036" y="6746330"/>
            <a:ext cx="1844721" cy="1229045"/>
          </a:xfrm>
          <a:custGeom>
            <a:avLst/>
            <a:gdLst/>
            <a:ahLst/>
            <a:cxnLst/>
            <a:rect r="r" b="b" t="t" l="l"/>
            <a:pathLst>
              <a:path h="1229045" w="1844721">
                <a:moveTo>
                  <a:pt x="0" y="0"/>
                </a:moveTo>
                <a:lnTo>
                  <a:pt x="1844720" y="0"/>
                </a:lnTo>
                <a:lnTo>
                  <a:pt x="1844720" y="1229045"/>
                </a:lnTo>
                <a:lnTo>
                  <a:pt x="0" y="12290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6562" y="4400175"/>
            <a:ext cx="5462423" cy="2458090"/>
          </a:xfrm>
          <a:custGeom>
            <a:avLst/>
            <a:gdLst/>
            <a:ahLst/>
            <a:cxnLst/>
            <a:rect r="r" b="b" t="t" l="l"/>
            <a:pathLst>
              <a:path h="2458090" w="5462423">
                <a:moveTo>
                  <a:pt x="0" y="0"/>
                </a:moveTo>
                <a:lnTo>
                  <a:pt x="5462423" y="0"/>
                </a:lnTo>
                <a:lnTo>
                  <a:pt x="5462423" y="2458091"/>
                </a:lnTo>
                <a:lnTo>
                  <a:pt x="0" y="245809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91696" y="3173942"/>
            <a:ext cx="4082704" cy="1010469"/>
          </a:xfrm>
          <a:custGeom>
            <a:avLst/>
            <a:gdLst/>
            <a:ahLst/>
            <a:cxnLst/>
            <a:rect r="r" b="b" t="t" l="l"/>
            <a:pathLst>
              <a:path h="1010469" w="4082704">
                <a:moveTo>
                  <a:pt x="0" y="0"/>
                </a:moveTo>
                <a:lnTo>
                  <a:pt x="4082704" y="0"/>
                </a:lnTo>
                <a:lnTo>
                  <a:pt x="4082704" y="1010470"/>
                </a:lnTo>
                <a:lnTo>
                  <a:pt x="0" y="101047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632544" y="8346669"/>
            <a:ext cx="1796212" cy="1120387"/>
          </a:xfrm>
          <a:custGeom>
            <a:avLst/>
            <a:gdLst/>
            <a:ahLst/>
            <a:cxnLst/>
            <a:rect r="r" b="b" t="t" l="l"/>
            <a:pathLst>
              <a:path h="1120387" w="1796212">
                <a:moveTo>
                  <a:pt x="0" y="0"/>
                </a:moveTo>
                <a:lnTo>
                  <a:pt x="1796212" y="0"/>
                </a:lnTo>
                <a:lnTo>
                  <a:pt x="1796212" y="1120388"/>
                </a:lnTo>
                <a:lnTo>
                  <a:pt x="0" y="112038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8708" y="4144981"/>
            <a:ext cx="6588852" cy="4447475"/>
          </a:xfrm>
          <a:custGeom>
            <a:avLst/>
            <a:gdLst/>
            <a:ahLst/>
            <a:cxnLst/>
            <a:rect r="r" b="b" t="t" l="l"/>
            <a:pathLst>
              <a:path h="4447475" w="6588852">
                <a:moveTo>
                  <a:pt x="0" y="0"/>
                </a:moveTo>
                <a:lnTo>
                  <a:pt x="6588852" y="0"/>
                </a:lnTo>
                <a:lnTo>
                  <a:pt x="6588852" y="4447475"/>
                </a:lnTo>
                <a:lnTo>
                  <a:pt x="0" y="44474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57180" y="2800200"/>
            <a:ext cx="8174211" cy="2015189"/>
          </a:xfrm>
          <a:custGeom>
            <a:avLst/>
            <a:gdLst/>
            <a:ahLst/>
            <a:cxnLst/>
            <a:rect r="r" b="b" t="t" l="l"/>
            <a:pathLst>
              <a:path h="2015189" w="8174211">
                <a:moveTo>
                  <a:pt x="0" y="0"/>
                </a:moveTo>
                <a:lnTo>
                  <a:pt x="8174211" y="0"/>
                </a:lnTo>
                <a:lnTo>
                  <a:pt x="8174211" y="2015189"/>
                </a:lnTo>
                <a:lnTo>
                  <a:pt x="0" y="20151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971417" y="4770656"/>
            <a:ext cx="8214569" cy="2025138"/>
          </a:xfrm>
          <a:custGeom>
            <a:avLst/>
            <a:gdLst/>
            <a:ahLst/>
            <a:cxnLst/>
            <a:rect r="r" b="b" t="t" l="l"/>
            <a:pathLst>
              <a:path h="2025138" w="8214569">
                <a:moveTo>
                  <a:pt x="0" y="0"/>
                </a:moveTo>
                <a:lnTo>
                  <a:pt x="8214568" y="0"/>
                </a:lnTo>
                <a:lnTo>
                  <a:pt x="8214568" y="2025138"/>
                </a:lnTo>
                <a:lnTo>
                  <a:pt x="0" y="202513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022550" y="6483928"/>
            <a:ext cx="8220630" cy="2026633"/>
          </a:xfrm>
          <a:custGeom>
            <a:avLst/>
            <a:gdLst/>
            <a:ahLst/>
            <a:cxnLst/>
            <a:rect r="r" b="b" t="t" l="l"/>
            <a:pathLst>
              <a:path h="2026633" w="8220630">
                <a:moveTo>
                  <a:pt x="0" y="0"/>
                </a:moveTo>
                <a:lnTo>
                  <a:pt x="8220630" y="0"/>
                </a:lnTo>
                <a:lnTo>
                  <a:pt x="8220630" y="2026632"/>
                </a:lnTo>
                <a:lnTo>
                  <a:pt x="0" y="202663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095181" y="8214327"/>
            <a:ext cx="8036210" cy="1981167"/>
          </a:xfrm>
          <a:custGeom>
            <a:avLst/>
            <a:gdLst/>
            <a:ahLst/>
            <a:cxnLst/>
            <a:rect r="r" b="b" t="t" l="l"/>
            <a:pathLst>
              <a:path h="1981167" w="8036210">
                <a:moveTo>
                  <a:pt x="0" y="0"/>
                </a:moveTo>
                <a:lnTo>
                  <a:pt x="8036210" y="0"/>
                </a:lnTo>
                <a:lnTo>
                  <a:pt x="8036210" y="1981167"/>
                </a:lnTo>
                <a:lnTo>
                  <a:pt x="0" y="19811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996442" y="1080941"/>
            <a:ext cx="7545767" cy="58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4"/>
              </a:lnSpc>
              <a:spcBef>
                <a:spcPct val="0"/>
              </a:spcBef>
            </a:pPr>
            <a:r>
              <a:rPr lang="en-US" b="true" sz="34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PIRANTI PEMROSESAN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884010" y="4478799"/>
            <a:ext cx="4604746" cy="284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2716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pemroses adalah </a:t>
            </a:r>
          </a:p>
          <a:p>
            <a:pPr algn="l">
              <a:lnSpc>
                <a:spcPts val="3802"/>
              </a:lnSpc>
            </a:pPr>
            <a:r>
              <a:rPr lang="en-US" sz="2716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perangkat keras yg berfungsi untuk melakukan pemrosesan dan olah data hasil dari masukan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91952" y="3402313"/>
            <a:ext cx="4271941" cy="52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Piranti pemroses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28466" y="2978195"/>
            <a:ext cx="7372693" cy="161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1"/>
              </a:lnSpc>
            </a:pPr>
            <a:r>
              <a:rPr lang="en-US" sz="2286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motherboard merupakan perangkat komputer yang berfungsi sebagai tempat perangkat internal seperti prosessor, memori, kartu grafis, kartu suara dll.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446994" y="4923486"/>
            <a:ext cx="7531631" cy="169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2"/>
              </a:lnSpc>
            </a:pPr>
            <a:r>
              <a:rPr lang="en-US" sz="2416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prosessor yaitu sebuah chip yang merupakan otak komputer dan pusat pengendali berbagai perangkat lain sehingga komputer bisa bekerja satu sama lain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12885" y="6855021"/>
            <a:ext cx="7531631" cy="1261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2"/>
              </a:lnSpc>
            </a:pPr>
            <a:r>
              <a:rPr lang="en-US" sz="2416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Memori RAM yaitu jenis memori yang sangat cepat yang  untuk menyimpan data sementara saat komputer sedang memproses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446994" y="8392045"/>
            <a:ext cx="7531631" cy="1690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82"/>
              </a:lnSpc>
            </a:pPr>
            <a:r>
              <a:rPr lang="en-US" sz="2416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Memori rom digunakan untuk menyimpan perintah - perintah dan data secara tetap. Komputer hanya dapat membaca data dan perintah yang terdapat pada ROM.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4155" y="5326444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773881" y="2510"/>
            <a:ext cx="7990887" cy="2106688"/>
          </a:xfrm>
          <a:custGeom>
            <a:avLst/>
            <a:gdLst/>
            <a:ahLst/>
            <a:cxnLst/>
            <a:rect r="r" b="b" t="t" l="l"/>
            <a:pathLst>
              <a:path h="2106688" w="7990887">
                <a:moveTo>
                  <a:pt x="0" y="0"/>
                </a:moveTo>
                <a:lnTo>
                  <a:pt x="7990888" y="0"/>
                </a:lnTo>
                <a:lnTo>
                  <a:pt x="7990888" y="2106689"/>
                </a:lnTo>
                <a:lnTo>
                  <a:pt x="0" y="2106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1034" y="4297306"/>
            <a:ext cx="6588852" cy="4447475"/>
          </a:xfrm>
          <a:custGeom>
            <a:avLst/>
            <a:gdLst/>
            <a:ahLst/>
            <a:cxnLst/>
            <a:rect r="r" b="b" t="t" l="l"/>
            <a:pathLst>
              <a:path h="4447475" w="6588852">
                <a:moveTo>
                  <a:pt x="0" y="0"/>
                </a:moveTo>
                <a:lnTo>
                  <a:pt x="6588852" y="0"/>
                </a:lnTo>
                <a:lnTo>
                  <a:pt x="6588852" y="4447476"/>
                </a:lnTo>
                <a:lnTo>
                  <a:pt x="0" y="44474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36336" y="3172593"/>
            <a:ext cx="4082704" cy="1010469"/>
          </a:xfrm>
          <a:custGeom>
            <a:avLst/>
            <a:gdLst/>
            <a:ahLst/>
            <a:cxnLst/>
            <a:rect r="r" b="b" t="t" l="l"/>
            <a:pathLst>
              <a:path h="1010469" w="4082704">
                <a:moveTo>
                  <a:pt x="0" y="0"/>
                </a:moveTo>
                <a:lnTo>
                  <a:pt x="4082704" y="0"/>
                </a:lnTo>
                <a:lnTo>
                  <a:pt x="4082704" y="1010469"/>
                </a:lnTo>
                <a:lnTo>
                  <a:pt x="0" y="10104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91146" y="3017594"/>
            <a:ext cx="1534888" cy="1279713"/>
          </a:xfrm>
          <a:custGeom>
            <a:avLst/>
            <a:gdLst/>
            <a:ahLst/>
            <a:cxnLst/>
            <a:rect r="r" b="b" t="t" l="l"/>
            <a:pathLst>
              <a:path h="1279713" w="1534888">
                <a:moveTo>
                  <a:pt x="0" y="0"/>
                </a:moveTo>
                <a:lnTo>
                  <a:pt x="1534888" y="0"/>
                </a:lnTo>
                <a:lnTo>
                  <a:pt x="1534888" y="1279712"/>
                </a:lnTo>
                <a:lnTo>
                  <a:pt x="0" y="127971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84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40640" y="4812039"/>
            <a:ext cx="1835901" cy="1259084"/>
          </a:xfrm>
          <a:custGeom>
            <a:avLst/>
            <a:gdLst/>
            <a:ahLst/>
            <a:cxnLst/>
            <a:rect r="r" b="b" t="t" l="l"/>
            <a:pathLst>
              <a:path h="1259084" w="1835901">
                <a:moveTo>
                  <a:pt x="0" y="0"/>
                </a:moveTo>
                <a:lnTo>
                  <a:pt x="1835901" y="0"/>
                </a:lnTo>
                <a:lnTo>
                  <a:pt x="1835901" y="1259084"/>
                </a:lnTo>
                <a:lnTo>
                  <a:pt x="0" y="125908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8931" t="0" r="-893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675954" y="6442417"/>
            <a:ext cx="2165272" cy="1440808"/>
          </a:xfrm>
          <a:custGeom>
            <a:avLst/>
            <a:gdLst/>
            <a:ahLst/>
            <a:cxnLst/>
            <a:rect r="r" b="b" t="t" l="l"/>
            <a:pathLst>
              <a:path h="1440808" w="2165272">
                <a:moveTo>
                  <a:pt x="0" y="0"/>
                </a:moveTo>
                <a:lnTo>
                  <a:pt x="2165272" y="0"/>
                </a:lnTo>
                <a:lnTo>
                  <a:pt x="2165272" y="1440808"/>
                </a:lnTo>
                <a:lnTo>
                  <a:pt x="0" y="144080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760823" y="8255708"/>
            <a:ext cx="2301127" cy="1154715"/>
          </a:xfrm>
          <a:custGeom>
            <a:avLst/>
            <a:gdLst/>
            <a:ahLst/>
            <a:cxnLst/>
            <a:rect r="r" b="b" t="t" l="l"/>
            <a:pathLst>
              <a:path h="1154715" w="2301127">
                <a:moveTo>
                  <a:pt x="0" y="0"/>
                </a:moveTo>
                <a:lnTo>
                  <a:pt x="2301128" y="0"/>
                </a:lnTo>
                <a:lnTo>
                  <a:pt x="2301128" y="1154714"/>
                </a:lnTo>
                <a:lnTo>
                  <a:pt x="0" y="115471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9231" t="-45339" r="-23998" b="-31551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08954" y="2806959"/>
            <a:ext cx="7785179" cy="1919281"/>
          </a:xfrm>
          <a:custGeom>
            <a:avLst/>
            <a:gdLst/>
            <a:ahLst/>
            <a:cxnLst/>
            <a:rect r="r" b="b" t="t" l="l"/>
            <a:pathLst>
              <a:path h="1919281" w="7785179">
                <a:moveTo>
                  <a:pt x="0" y="0"/>
                </a:moveTo>
                <a:lnTo>
                  <a:pt x="7785179" y="0"/>
                </a:lnTo>
                <a:lnTo>
                  <a:pt x="7785179" y="1919280"/>
                </a:lnTo>
                <a:lnTo>
                  <a:pt x="0" y="191928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996442" y="1080941"/>
            <a:ext cx="7545767" cy="58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4"/>
              </a:lnSpc>
              <a:spcBef>
                <a:spcPct val="0"/>
              </a:spcBef>
            </a:pPr>
            <a:r>
              <a:rPr lang="en-US" b="true" sz="34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PIRANTI KELUARAN (OUTPUT)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36336" y="4631125"/>
            <a:ext cx="4604746" cy="332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2716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Keluaran adalah </a:t>
            </a:r>
          </a:p>
          <a:p>
            <a:pPr algn="l">
              <a:lnSpc>
                <a:spcPts val="3802"/>
              </a:lnSpc>
            </a:pPr>
            <a:r>
              <a:rPr lang="en-US" sz="2716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perangkat keras yg berfungsi untuk menampilkan data, intruksi, dan informasi dalam bentuk teks grafiks dan gambar.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36336" y="3419098"/>
            <a:ext cx="4271941" cy="52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7"/>
              </a:lnSpc>
            </a:pPr>
            <a:r>
              <a:rPr lang="en-US" sz="3098" b="true">
                <a:solidFill>
                  <a:srgbClr val="F685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Keluaran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93407" y="3040673"/>
            <a:ext cx="7688715" cy="125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43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Monitor adalah perangkat keras yg berfungsi untuk menampilkan hasil pemrosesan data di komputer,seperti  teks grafiks dan gambar.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0108954" y="4521254"/>
            <a:ext cx="7625712" cy="1879967"/>
          </a:xfrm>
          <a:custGeom>
            <a:avLst/>
            <a:gdLst/>
            <a:ahLst/>
            <a:cxnLst/>
            <a:rect r="r" b="b" t="t" l="l"/>
            <a:pathLst>
              <a:path h="1879967" w="7625712">
                <a:moveTo>
                  <a:pt x="0" y="0"/>
                </a:moveTo>
                <a:lnTo>
                  <a:pt x="7625711" y="0"/>
                </a:lnTo>
                <a:lnTo>
                  <a:pt x="7625711" y="1879968"/>
                </a:lnTo>
                <a:lnTo>
                  <a:pt x="0" y="18799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108954" y="6242494"/>
            <a:ext cx="7715505" cy="1902104"/>
          </a:xfrm>
          <a:custGeom>
            <a:avLst/>
            <a:gdLst/>
            <a:ahLst/>
            <a:cxnLst/>
            <a:rect r="r" b="b" t="t" l="l"/>
            <a:pathLst>
              <a:path h="1902104" w="7715505">
                <a:moveTo>
                  <a:pt x="0" y="0"/>
                </a:moveTo>
                <a:lnTo>
                  <a:pt x="7715504" y="0"/>
                </a:lnTo>
                <a:lnTo>
                  <a:pt x="7715504" y="1902104"/>
                </a:lnTo>
                <a:lnTo>
                  <a:pt x="0" y="190210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42837" y="7883225"/>
            <a:ext cx="7692857" cy="1896521"/>
          </a:xfrm>
          <a:custGeom>
            <a:avLst/>
            <a:gdLst/>
            <a:ahLst/>
            <a:cxnLst/>
            <a:rect r="r" b="b" t="t" l="l"/>
            <a:pathLst>
              <a:path h="1896521" w="7692857">
                <a:moveTo>
                  <a:pt x="0" y="0"/>
                </a:moveTo>
                <a:lnTo>
                  <a:pt x="7692857" y="0"/>
                </a:lnTo>
                <a:lnTo>
                  <a:pt x="7692857" y="1896520"/>
                </a:lnTo>
                <a:lnTo>
                  <a:pt x="0" y="189652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400088" y="4773939"/>
            <a:ext cx="7688715" cy="168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43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Speaker adalah perangkat keras yg berfungsi untuk menghasilkan suara dari komputer ,seperti musik percakapan di filmdan efek suara lainnya.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554465" y="6626591"/>
            <a:ext cx="7688715" cy="125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43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Printer adalah perangkat keras yg berfungsi untuk mencetak gambar, foto, dokumen dalam bentuk media kertas.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54465" y="8230262"/>
            <a:ext cx="7688715" cy="125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9"/>
              </a:lnSpc>
            </a:pPr>
            <a:r>
              <a:rPr lang="en-US" sz="243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LCD proyektor adalah perangkat keras yg berfungsi untuk menampilkan gambar atau visual hasil pemrosesan data.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73881" y="2510"/>
            <a:ext cx="7990887" cy="2106688"/>
          </a:xfrm>
          <a:custGeom>
            <a:avLst/>
            <a:gdLst/>
            <a:ahLst/>
            <a:cxnLst/>
            <a:rect r="r" b="b" t="t" l="l"/>
            <a:pathLst>
              <a:path h="2106688" w="7990887">
                <a:moveTo>
                  <a:pt x="0" y="0"/>
                </a:moveTo>
                <a:lnTo>
                  <a:pt x="7990888" y="0"/>
                </a:lnTo>
                <a:lnTo>
                  <a:pt x="7990888" y="2106689"/>
                </a:lnTo>
                <a:lnTo>
                  <a:pt x="0" y="210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3359" y="4449632"/>
            <a:ext cx="6588852" cy="4447475"/>
          </a:xfrm>
          <a:custGeom>
            <a:avLst/>
            <a:gdLst/>
            <a:ahLst/>
            <a:cxnLst/>
            <a:rect r="r" b="b" t="t" l="l"/>
            <a:pathLst>
              <a:path h="4447475" w="6588852">
                <a:moveTo>
                  <a:pt x="0" y="0"/>
                </a:moveTo>
                <a:lnTo>
                  <a:pt x="6588853" y="0"/>
                </a:lnTo>
                <a:lnTo>
                  <a:pt x="6588853" y="4447475"/>
                </a:lnTo>
                <a:lnTo>
                  <a:pt x="0" y="44474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188661" y="3324918"/>
            <a:ext cx="4082704" cy="1010469"/>
          </a:xfrm>
          <a:custGeom>
            <a:avLst/>
            <a:gdLst/>
            <a:ahLst/>
            <a:cxnLst/>
            <a:rect r="r" b="b" t="t" l="l"/>
            <a:pathLst>
              <a:path h="1010469" w="4082704">
                <a:moveTo>
                  <a:pt x="0" y="0"/>
                </a:moveTo>
                <a:lnTo>
                  <a:pt x="4082705" y="0"/>
                </a:lnTo>
                <a:lnTo>
                  <a:pt x="4082705" y="1010470"/>
                </a:lnTo>
                <a:lnTo>
                  <a:pt x="0" y="10104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460953" y="2893626"/>
            <a:ext cx="2099164" cy="1556006"/>
          </a:xfrm>
          <a:custGeom>
            <a:avLst/>
            <a:gdLst/>
            <a:ahLst/>
            <a:cxnLst/>
            <a:rect r="r" b="b" t="t" l="l"/>
            <a:pathLst>
              <a:path h="1556006" w="2099164">
                <a:moveTo>
                  <a:pt x="0" y="0"/>
                </a:moveTo>
                <a:lnTo>
                  <a:pt x="2099165" y="0"/>
                </a:lnTo>
                <a:lnTo>
                  <a:pt x="2099165" y="1556006"/>
                </a:lnTo>
                <a:lnTo>
                  <a:pt x="0" y="155600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460953" y="5273642"/>
            <a:ext cx="2099164" cy="1007599"/>
          </a:xfrm>
          <a:custGeom>
            <a:avLst/>
            <a:gdLst/>
            <a:ahLst/>
            <a:cxnLst/>
            <a:rect r="r" b="b" t="t" l="l"/>
            <a:pathLst>
              <a:path h="1007599" w="2099164">
                <a:moveTo>
                  <a:pt x="0" y="0"/>
                </a:moveTo>
                <a:lnTo>
                  <a:pt x="2099165" y="0"/>
                </a:lnTo>
                <a:lnTo>
                  <a:pt x="2099165" y="1007599"/>
                </a:lnTo>
                <a:lnTo>
                  <a:pt x="0" y="10075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60953" y="7358886"/>
            <a:ext cx="2099164" cy="1198448"/>
          </a:xfrm>
          <a:custGeom>
            <a:avLst/>
            <a:gdLst/>
            <a:ahLst/>
            <a:cxnLst/>
            <a:rect r="r" b="b" t="t" l="l"/>
            <a:pathLst>
              <a:path h="1198448" w="2099164">
                <a:moveTo>
                  <a:pt x="0" y="0"/>
                </a:moveTo>
                <a:lnTo>
                  <a:pt x="2099165" y="0"/>
                </a:lnTo>
                <a:lnTo>
                  <a:pt x="2099165" y="1198448"/>
                </a:lnTo>
                <a:lnTo>
                  <a:pt x="0" y="119844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30000" r="0" b="-4515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31550" y="2770361"/>
            <a:ext cx="7311630" cy="1802537"/>
          </a:xfrm>
          <a:custGeom>
            <a:avLst/>
            <a:gdLst/>
            <a:ahLst/>
            <a:cxnLst/>
            <a:rect r="r" b="b" t="t" l="l"/>
            <a:pathLst>
              <a:path h="1802537" w="7311630">
                <a:moveTo>
                  <a:pt x="0" y="0"/>
                </a:moveTo>
                <a:lnTo>
                  <a:pt x="7311630" y="0"/>
                </a:lnTo>
                <a:lnTo>
                  <a:pt x="7311630" y="1802537"/>
                </a:lnTo>
                <a:lnTo>
                  <a:pt x="0" y="18025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96442" y="973558"/>
            <a:ext cx="7545767" cy="1135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b="true" sz="32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PIRANTI PENYIMPANAN (STORAGE)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65593" y="3607191"/>
            <a:ext cx="3728840" cy="46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6"/>
              </a:lnSpc>
            </a:pPr>
            <a:r>
              <a:rPr lang="en-US" sz="2704" b="true">
                <a:solidFill>
                  <a:srgbClr val="F685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penyimpanan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26504" y="4807065"/>
            <a:ext cx="4808692" cy="315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2"/>
              </a:lnSpc>
            </a:pPr>
            <a:r>
              <a:rPr lang="en-US" sz="3001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penyimpanan adalah perangkat penyimpanan Sekunder tempat penyimpanan </a:t>
            </a:r>
          </a:p>
          <a:p>
            <a:pPr algn="l">
              <a:lnSpc>
                <a:spcPts val="4202"/>
              </a:lnSpc>
            </a:pPr>
            <a:r>
              <a:rPr lang="en-US" sz="3001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elektronis yang bersifat permanen</a:t>
            </a:r>
            <a:r>
              <a:rPr lang="en-US" sz="3001" b="true">
                <a:solidFill>
                  <a:srgbClr val="F685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0971907" y="4876173"/>
            <a:ext cx="7311630" cy="1802537"/>
          </a:xfrm>
          <a:custGeom>
            <a:avLst/>
            <a:gdLst/>
            <a:ahLst/>
            <a:cxnLst/>
            <a:rect r="r" b="b" t="t" l="l"/>
            <a:pathLst>
              <a:path h="1802537" w="7311630">
                <a:moveTo>
                  <a:pt x="0" y="0"/>
                </a:moveTo>
                <a:lnTo>
                  <a:pt x="7311630" y="0"/>
                </a:lnTo>
                <a:lnTo>
                  <a:pt x="7311630" y="1802537"/>
                </a:lnTo>
                <a:lnTo>
                  <a:pt x="0" y="18025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971907" y="6893118"/>
            <a:ext cx="7311630" cy="1802537"/>
          </a:xfrm>
          <a:custGeom>
            <a:avLst/>
            <a:gdLst/>
            <a:ahLst/>
            <a:cxnLst/>
            <a:rect r="r" b="b" t="t" l="l"/>
            <a:pathLst>
              <a:path h="1802537" w="7311630">
                <a:moveTo>
                  <a:pt x="0" y="0"/>
                </a:moveTo>
                <a:lnTo>
                  <a:pt x="7311630" y="0"/>
                </a:lnTo>
                <a:lnTo>
                  <a:pt x="7311630" y="1802536"/>
                </a:lnTo>
                <a:lnTo>
                  <a:pt x="0" y="18025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165552" y="2668721"/>
            <a:ext cx="6728581" cy="1904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0"/>
              </a:lnSpc>
            </a:pPr>
            <a:r>
              <a:rPr lang="en-US" sz="2721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Harddisk adalah media penyimpanan Sekunder tempat penyimpanan data dalam lapisan magnet pada piringan bulat (cakram) disk tipis</a:t>
            </a:r>
            <a:r>
              <a:rPr lang="en-US" sz="2721" b="true">
                <a:solidFill>
                  <a:srgbClr val="F685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297706" y="4991765"/>
            <a:ext cx="6985831" cy="174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8"/>
              </a:lnSpc>
            </a:pPr>
            <a:r>
              <a:rPr lang="en-US" sz="250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CD (Compact Disk) adalah format penyimpanan data cakram optik digital yang dikembangkan bersama phillips dan sony. dan dirilis tahun1982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97706" y="6893188"/>
            <a:ext cx="6985831" cy="174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8"/>
              </a:lnSpc>
            </a:pPr>
            <a:r>
              <a:rPr lang="en-US" sz="2505" b="true">
                <a:solidFill>
                  <a:srgbClr val="0531B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Flashdisk (Flash Drive) adalah alat penyimpanan data secara permanen yang portable dan biasanya menggunakan antarmuka USB.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773881" y="2510"/>
            <a:ext cx="7990887" cy="2106688"/>
          </a:xfrm>
          <a:custGeom>
            <a:avLst/>
            <a:gdLst/>
            <a:ahLst/>
            <a:cxnLst/>
            <a:rect r="r" b="b" t="t" l="l"/>
            <a:pathLst>
              <a:path h="2106688" w="7990887">
                <a:moveTo>
                  <a:pt x="0" y="0"/>
                </a:moveTo>
                <a:lnTo>
                  <a:pt x="7990888" y="0"/>
                </a:lnTo>
                <a:lnTo>
                  <a:pt x="7990888" y="2106689"/>
                </a:lnTo>
                <a:lnTo>
                  <a:pt x="0" y="2106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5685" y="4601958"/>
            <a:ext cx="6588852" cy="4447475"/>
          </a:xfrm>
          <a:custGeom>
            <a:avLst/>
            <a:gdLst/>
            <a:ahLst/>
            <a:cxnLst/>
            <a:rect r="r" b="b" t="t" l="l"/>
            <a:pathLst>
              <a:path h="4447475" w="6588852">
                <a:moveTo>
                  <a:pt x="0" y="0"/>
                </a:moveTo>
                <a:lnTo>
                  <a:pt x="6588852" y="0"/>
                </a:lnTo>
                <a:lnTo>
                  <a:pt x="6588852" y="4447475"/>
                </a:lnTo>
                <a:lnTo>
                  <a:pt x="0" y="4447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340987" y="3513919"/>
            <a:ext cx="4082704" cy="1010469"/>
          </a:xfrm>
          <a:custGeom>
            <a:avLst/>
            <a:gdLst/>
            <a:ahLst/>
            <a:cxnLst/>
            <a:rect r="r" b="b" t="t" l="l"/>
            <a:pathLst>
              <a:path h="1010469" w="4082704">
                <a:moveTo>
                  <a:pt x="0" y="0"/>
                </a:moveTo>
                <a:lnTo>
                  <a:pt x="4082704" y="0"/>
                </a:lnTo>
                <a:lnTo>
                  <a:pt x="4082704" y="1010469"/>
                </a:lnTo>
                <a:lnTo>
                  <a:pt x="0" y="10104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336206" y="3451003"/>
            <a:ext cx="1753433" cy="1388725"/>
          </a:xfrm>
          <a:custGeom>
            <a:avLst/>
            <a:gdLst/>
            <a:ahLst/>
            <a:cxnLst/>
            <a:rect r="r" b="b" t="t" l="l"/>
            <a:pathLst>
              <a:path h="1388725" w="1753433">
                <a:moveTo>
                  <a:pt x="0" y="0"/>
                </a:moveTo>
                <a:lnTo>
                  <a:pt x="1753433" y="0"/>
                </a:lnTo>
                <a:lnTo>
                  <a:pt x="1753433" y="1388725"/>
                </a:lnTo>
                <a:lnTo>
                  <a:pt x="0" y="138872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43811" b="-2029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495281" y="5224474"/>
            <a:ext cx="1867314" cy="1601221"/>
          </a:xfrm>
          <a:custGeom>
            <a:avLst/>
            <a:gdLst/>
            <a:ahLst/>
            <a:cxnLst/>
            <a:rect r="r" b="b" t="t" l="l"/>
            <a:pathLst>
              <a:path h="1601221" w="1867314">
                <a:moveTo>
                  <a:pt x="0" y="0"/>
                </a:moveTo>
                <a:lnTo>
                  <a:pt x="1867313" y="0"/>
                </a:lnTo>
                <a:lnTo>
                  <a:pt x="1867313" y="1601221"/>
                </a:lnTo>
                <a:lnTo>
                  <a:pt x="0" y="160122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768236" y="7269220"/>
            <a:ext cx="1321403" cy="1987072"/>
          </a:xfrm>
          <a:custGeom>
            <a:avLst/>
            <a:gdLst/>
            <a:ahLst/>
            <a:cxnLst/>
            <a:rect r="r" b="b" t="t" l="l"/>
            <a:pathLst>
              <a:path h="1987072" w="1321403">
                <a:moveTo>
                  <a:pt x="0" y="0"/>
                </a:moveTo>
                <a:lnTo>
                  <a:pt x="1321403" y="0"/>
                </a:lnTo>
                <a:lnTo>
                  <a:pt x="1321403" y="1987072"/>
                </a:lnTo>
                <a:lnTo>
                  <a:pt x="0" y="19870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517919" y="3769041"/>
            <a:ext cx="4293785" cy="487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6"/>
              </a:lnSpc>
            </a:pPr>
            <a:r>
              <a:rPr lang="en-US" sz="2904" b="true">
                <a:solidFill>
                  <a:srgbClr val="F6851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Tambahan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96442" y="1156449"/>
            <a:ext cx="7545767" cy="554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b="true" sz="32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PIRANTI TAMBAHAN (PERIFERAL)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39283" y="4782578"/>
            <a:ext cx="4851057" cy="328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1"/>
              </a:lnSpc>
            </a:pPr>
            <a:r>
              <a:rPr lang="en-US" sz="3115" b="true">
                <a:solidFill>
                  <a:srgbClr val="4B4C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Tambahan adalah perangkat keras yang ditambahkan ke PC untuk meningkatkan kemampuan sistem komputer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757019" y="2965987"/>
            <a:ext cx="7311630" cy="1802537"/>
          </a:xfrm>
          <a:custGeom>
            <a:avLst/>
            <a:gdLst/>
            <a:ahLst/>
            <a:cxnLst/>
            <a:rect r="r" b="b" t="t" l="l"/>
            <a:pathLst>
              <a:path h="1802537" w="7311630">
                <a:moveTo>
                  <a:pt x="0" y="0"/>
                </a:moveTo>
                <a:lnTo>
                  <a:pt x="7311629" y="0"/>
                </a:lnTo>
                <a:lnTo>
                  <a:pt x="7311629" y="1802537"/>
                </a:lnTo>
                <a:lnTo>
                  <a:pt x="0" y="180253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757019" y="5143500"/>
            <a:ext cx="7311630" cy="1802537"/>
          </a:xfrm>
          <a:custGeom>
            <a:avLst/>
            <a:gdLst/>
            <a:ahLst/>
            <a:cxnLst/>
            <a:rect r="r" b="b" t="t" l="l"/>
            <a:pathLst>
              <a:path h="1802537" w="7311630">
                <a:moveTo>
                  <a:pt x="0" y="0"/>
                </a:moveTo>
                <a:lnTo>
                  <a:pt x="7311629" y="0"/>
                </a:lnTo>
                <a:lnTo>
                  <a:pt x="7311629" y="1802537"/>
                </a:lnTo>
                <a:lnTo>
                  <a:pt x="0" y="180253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757019" y="7321013"/>
            <a:ext cx="7311630" cy="1802537"/>
          </a:xfrm>
          <a:custGeom>
            <a:avLst/>
            <a:gdLst/>
            <a:ahLst/>
            <a:cxnLst/>
            <a:rect r="r" b="b" t="t" l="l"/>
            <a:pathLst>
              <a:path h="1802537" w="7311630">
                <a:moveTo>
                  <a:pt x="0" y="0"/>
                </a:moveTo>
                <a:lnTo>
                  <a:pt x="7311629" y="0"/>
                </a:lnTo>
                <a:lnTo>
                  <a:pt x="7311629" y="1802537"/>
                </a:lnTo>
                <a:lnTo>
                  <a:pt x="0" y="180253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012125" y="2918362"/>
            <a:ext cx="6882008" cy="194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sz="2781" b="true">
                <a:solidFill>
                  <a:srgbClr val="4B4C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Tambahan adalah perangkat keras yang ditambahkan ke PC untuk meningkatkan kemampuan sistem komputer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86640" y="5095875"/>
            <a:ext cx="6882008" cy="194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sz="2781" b="true">
                <a:solidFill>
                  <a:srgbClr val="4B4C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Tambahan adalah perangkat keras yang ditambahkan ke PC untuk meningkatkan kemampuan sistem komputer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61156" y="7273388"/>
            <a:ext cx="6882008" cy="194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3"/>
              </a:lnSpc>
            </a:pPr>
            <a:r>
              <a:rPr lang="en-US" sz="2781" b="true">
                <a:solidFill>
                  <a:srgbClr val="4B4C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Piranti Tambahan adalah perangkat keras yang ditambahkan ke PC untuk meningkatkan kemampuan sistem komputer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16370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2"/>
                </a:lnTo>
                <a:lnTo>
                  <a:pt x="0" y="701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83159" y="2510"/>
            <a:ext cx="7781610" cy="2051515"/>
          </a:xfrm>
          <a:custGeom>
            <a:avLst/>
            <a:gdLst/>
            <a:ahLst/>
            <a:cxnLst/>
            <a:rect r="r" b="b" t="t" l="l"/>
            <a:pathLst>
              <a:path h="2051515" w="7781610">
                <a:moveTo>
                  <a:pt x="0" y="0"/>
                </a:moveTo>
                <a:lnTo>
                  <a:pt x="7781610" y="0"/>
                </a:lnTo>
                <a:lnTo>
                  <a:pt x="7781610" y="2051516"/>
                </a:lnTo>
                <a:lnTo>
                  <a:pt x="0" y="20515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38051" y="2136991"/>
            <a:ext cx="10515403" cy="6979598"/>
          </a:xfrm>
          <a:custGeom>
            <a:avLst/>
            <a:gdLst/>
            <a:ahLst/>
            <a:cxnLst/>
            <a:rect r="r" b="b" t="t" l="l"/>
            <a:pathLst>
              <a:path h="6979598" w="10515403">
                <a:moveTo>
                  <a:pt x="0" y="0"/>
                </a:moveTo>
                <a:lnTo>
                  <a:pt x="10515402" y="0"/>
                </a:lnTo>
                <a:lnTo>
                  <a:pt x="10515402" y="6979598"/>
                </a:lnTo>
                <a:lnTo>
                  <a:pt x="0" y="69795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83159" y="1071416"/>
            <a:ext cx="7559050" cy="6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  <a:spcBef>
                <a:spcPct val="0"/>
              </a:spcBef>
            </a:pPr>
            <a:r>
              <a:rPr lang="en-US" b="true" sz="3972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LATIHAN SOAL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4369" y="3126792"/>
            <a:ext cx="9178858" cy="556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18"/>
              </a:lnSpc>
              <a:spcBef>
                <a:spcPct val="0"/>
              </a:spcBef>
            </a:pPr>
            <a:r>
              <a:rPr lang="en-US" sz="3870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Berikut contoh soal pilihan ganda tentang perangkat keras secara umum:</a:t>
            </a:r>
          </a:p>
          <a:p>
            <a:pPr algn="l">
              <a:lnSpc>
                <a:spcPts val="5418"/>
              </a:lnSpc>
              <a:spcBef>
                <a:spcPct val="0"/>
              </a:spcBef>
            </a:pPr>
            <a:r>
              <a:rPr lang="en-US" sz="3870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Soal 1: Perangkat keras yang be</a:t>
            </a:r>
          </a:p>
          <a:p>
            <a:pPr algn="l">
              <a:lnSpc>
                <a:spcPts val="5418"/>
              </a:lnSpc>
              <a:spcBef>
                <a:spcPct val="0"/>
              </a:spcBef>
            </a:pPr>
            <a:r>
              <a:rPr lang="en-US" sz="3870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rfungsi sebagai otak dari sebuah komputer adalah...</a:t>
            </a:r>
          </a:p>
          <a:p>
            <a:pPr algn="l">
              <a:lnSpc>
                <a:spcPts val="5418"/>
              </a:lnSpc>
              <a:spcBef>
                <a:spcPct val="0"/>
              </a:spcBef>
            </a:pPr>
            <a:r>
              <a:rPr lang="en-US" sz="3870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3870" u="sng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  <a:hlinkClick r:id="rId12" action="ppaction://hlinksldjump"/>
              </a:rPr>
              <a:t>a. Monitor b. Keyboard c. Mouse</a:t>
            </a:r>
            <a:r>
              <a:rPr lang="en-US" sz="3870" u="sng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  <a:hlinkClick r:id="rId13" action="ppaction://hlinksldjump"/>
              </a:rPr>
              <a:t> d. Processor</a:t>
            </a:r>
          </a:p>
          <a:p>
            <a:pPr algn="l">
              <a:lnSpc>
                <a:spcPts val="5418"/>
              </a:lnSpc>
              <a:spcBef>
                <a:spcPct val="0"/>
              </a:spcBef>
            </a:pPr>
            <a:r>
              <a:rPr lang="en-US" sz="3870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lang="en-US" sz="3870" u="sng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  <a:hlinkClick r:id="rId12" action="ppaction://hlinksldjump"/>
              </a:rPr>
              <a:t>e. Printer</a:t>
            </a:r>
          </a:p>
          <a:p>
            <a:pPr algn="l">
              <a:lnSpc>
                <a:spcPts val="654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902423" y="2265329"/>
            <a:ext cx="3564413" cy="6358577"/>
          </a:xfrm>
          <a:custGeom>
            <a:avLst/>
            <a:gdLst/>
            <a:ahLst/>
            <a:cxnLst/>
            <a:rect r="r" b="b" t="t" l="l"/>
            <a:pathLst>
              <a:path h="6358577" w="3564413">
                <a:moveTo>
                  <a:pt x="0" y="0"/>
                </a:moveTo>
                <a:lnTo>
                  <a:pt x="3564413" y="0"/>
                </a:lnTo>
                <a:lnTo>
                  <a:pt x="3564413" y="6358577"/>
                </a:lnTo>
                <a:lnTo>
                  <a:pt x="0" y="63585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555" t="0" r="-4385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372954" y="2510"/>
            <a:ext cx="6245536" cy="1646550"/>
          </a:xfrm>
          <a:custGeom>
            <a:avLst/>
            <a:gdLst/>
            <a:ahLst/>
            <a:cxnLst/>
            <a:rect r="r" b="b" t="t" l="l"/>
            <a:pathLst>
              <a:path h="1646550" w="6245536">
                <a:moveTo>
                  <a:pt x="0" y="0"/>
                </a:moveTo>
                <a:lnTo>
                  <a:pt x="6245536" y="0"/>
                </a:lnTo>
                <a:lnTo>
                  <a:pt x="6245536" y="1646551"/>
                </a:lnTo>
                <a:lnTo>
                  <a:pt x="0" y="16465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98905" y="2368647"/>
            <a:ext cx="6429790" cy="2162017"/>
          </a:xfrm>
          <a:custGeom>
            <a:avLst/>
            <a:gdLst/>
            <a:ahLst/>
            <a:cxnLst/>
            <a:rect r="r" b="b" t="t" l="l"/>
            <a:pathLst>
              <a:path h="2162017" w="6429790">
                <a:moveTo>
                  <a:pt x="0" y="0"/>
                </a:moveTo>
                <a:lnTo>
                  <a:pt x="6429790" y="0"/>
                </a:lnTo>
                <a:lnTo>
                  <a:pt x="6429790" y="2162017"/>
                </a:lnTo>
                <a:lnTo>
                  <a:pt x="0" y="21620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6372954" y="1028268"/>
            <a:ext cx="5542093" cy="554209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2522048" y="5643890"/>
            <a:ext cx="3299189" cy="242490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13133128" y="2311158"/>
            <a:ext cx="2033799" cy="2337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5871091" y="835601"/>
            <a:ext cx="7559050" cy="6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  <a:spcBef>
                <a:spcPct val="0"/>
              </a:spcBef>
            </a:pPr>
            <a:r>
              <a:rPr lang="en-US" b="true" sz="3972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JAWABAN BENAR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798905" y="3078955"/>
            <a:ext cx="6429790" cy="79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6"/>
              </a:lnSpc>
              <a:spcBef>
                <a:spcPct val="0"/>
              </a:spcBef>
            </a:pPr>
            <a:r>
              <a:rPr lang="en-US" sz="46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d. Processor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2030" y="2968237"/>
            <a:ext cx="5717915" cy="1409638"/>
          </a:xfrm>
          <a:custGeom>
            <a:avLst/>
            <a:gdLst/>
            <a:ahLst/>
            <a:cxnLst/>
            <a:rect r="r" b="b" t="t" l="l"/>
            <a:pathLst>
              <a:path h="1409638" w="5717915">
                <a:moveTo>
                  <a:pt x="0" y="0"/>
                </a:moveTo>
                <a:lnTo>
                  <a:pt x="5717915" y="0"/>
                </a:lnTo>
                <a:lnTo>
                  <a:pt x="5717915" y="1409638"/>
                </a:lnTo>
                <a:lnTo>
                  <a:pt x="0" y="1409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778" y="5643890"/>
            <a:ext cx="18078402" cy="6939281"/>
          </a:xfrm>
          <a:custGeom>
            <a:avLst/>
            <a:gdLst/>
            <a:ahLst/>
            <a:cxnLst/>
            <a:rect r="r" b="b" t="t" l="l"/>
            <a:pathLst>
              <a:path h="6939281" w="18078402">
                <a:moveTo>
                  <a:pt x="0" y="0"/>
                </a:moveTo>
                <a:lnTo>
                  <a:pt x="18078402" y="0"/>
                </a:lnTo>
                <a:lnTo>
                  <a:pt x="18078402" y="6939281"/>
                </a:lnTo>
                <a:lnTo>
                  <a:pt x="0" y="69392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1" id="11">
            <a:hlinkClick r:id="rId10" action="ppaction://hlinksldjump"/>
          </p:cNvPr>
          <p:cNvSpPr/>
          <p:nvPr/>
        </p:nvSpPr>
        <p:spPr>
          <a:xfrm flipH="false" flipV="false" rot="0">
            <a:off x="16073098" y="3202992"/>
            <a:ext cx="1366972" cy="1327672"/>
          </a:xfrm>
          <a:custGeom>
            <a:avLst/>
            <a:gdLst/>
            <a:ahLst/>
            <a:cxnLst/>
            <a:rect r="r" b="b" t="t" l="l"/>
            <a:pathLst>
              <a:path h="1327672" w="1366972">
                <a:moveTo>
                  <a:pt x="0" y="0"/>
                </a:moveTo>
                <a:lnTo>
                  <a:pt x="1366972" y="0"/>
                </a:lnTo>
                <a:lnTo>
                  <a:pt x="1366972" y="1327672"/>
                </a:lnTo>
                <a:lnTo>
                  <a:pt x="0" y="1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>
            <a:hlinkClick r:id="rId12" action="ppaction://hlinksldjump"/>
          </p:cNvPr>
          <p:cNvSpPr/>
          <p:nvPr/>
        </p:nvSpPr>
        <p:spPr>
          <a:xfrm flipH="false" flipV="false" rot="0">
            <a:off x="16073098" y="5643890"/>
            <a:ext cx="1366972" cy="1274702"/>
          </a:xfrm>
          <a:custGeom>
            <a:avLst/>
            <a:gdLst/>
            <a:ahLst/>
            <a:cxnLst/>
            <a:rect r="r" b="b" t="t" l="l"/>
            <a:pathLst>
              <a:path h="1274702" w="1366972">
                <a:moveTo>
                  <a:pt x="0" y="0"/>
                </a:moveTo>
                <a:lnTo>
                  <a:pt x="1366972" y="0"/>
                </a:lnTo>
                <a:lnTo>
                  <a:pt x="1366972" y="1274702"/>
                </a:lnTo>
                <a:lnTo>
                  <a:pt x="0" y="1274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412030" y="4598026"/>
            <a:ext cx="5717915" cy="1409638"/>
          </a:xfrm>
          <a:custGeom>
            <a:avLst/>
            <a:gdLst/>
            <a:ahLst/>
            <a:cxnLst/>
            <a:rect r="r" b="b" t="t" l="l"/>
            <a:pathLst>
              <a:path h="1409638" w="5717915">
                <a:moveTo>
                  <a:pt x="0" y="0"/>
                </a:moveTo>
                <a:lnTo>
                  <a:pt x="5717915" y="0"/>
                </a:lnTo>
                <a:lnTo>
                  <a:pt x="5717915" y="1409638"/>
                </a:lnTo>
                <a:lnTo>
                  <a:pt x="0" y="140963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75513" y="897358"/>
            <a:ext cx="2896291" cy="117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5"/>
              </a:lnSpc>
              <a:spcBef>
                <a:spcPct val="0"/>
              </a:spcBef>
            </a:pPr>
            <a:r>
              <a:rPr lang="en-US" b="true" sz="6896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MENU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05424" y="3088692"/>
            <a:ext cx="2238621" cy="105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</a:pPr>
            <a:r>
              <a:rPr lang="en-US" b="true" sz="61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15" action="ppaction://hlinksldjump"/>
              </a:rPr>
              <a:t> Judul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2267151" y="6281241"/>
            <a:ext cx="5860047" cy="1444678"/>
          </a:xfrm>
          <a:custGeom>
            <a:avLst/>
            <a:gdLst/>
            <a:ahLst/>
            <a:cxnLst/>
            <a:rect r="r" b="b" t="t" l="l"/>
            <a:pathLst>
              <a:path h="1444678" w="5860047">
                <a:moveTo>
                  <a:pt x="0" y="0"/>
                </a:moveTo>
                <a:lnTo>
                  <a:pt x="5860047" y="0"/>
                </a:lnTo>
                <a:lnTo>
                  <a:pt x="5860047" y="1444678"/>
                </a:lnTo>
                <a:lnTo>
                  <a:pt x="0" y="14446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12030" y="6514922"/>
            <a:ext cx="5425410" cy="68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1"/>
              </a:lnSpc>
            </a:pPr>
            <a:r>
              <a:rPr lang="en-US" b="true" sz="40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18" action="ppaction://hlinksldjump"/>
              </a:rPr>
              <a:t>Tujuan Pembelajaran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788241" y="4768472"/>
            <a:ext cx="2672987" cy="9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b="true" sz="53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19" action="ppaction://hlinksldjump"/>
              </a:rPr>
              <a:t>Sasaran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412030" y="7802988"/>
            <a:ext cx="5715168" cy="1408961"/>
          </a:xfrm>
          <a:custGeom>
            <a:avLst/>
            <a:gdLst/>
            <a:ahLst/>
            <a:cxnLst/>
            <a:rect r="r" b="b" t="t" l="l"/>
            <a:pathLst>
              <a:path h="1408961" w="5715168">
                <a:moveTo>
                  <a:pt x="0" y="0"/>
                </a:moveTo>
                <a:lnTo>
                  <a:pt x="5715168" y="0"/>
                </a:lnTo>
                <a:lnTo>
                  <a:pt x="5715168" y="1408961"/>
                </a:lnTo>
                <a:lnTo>
                  <a:pt x="0" y="14089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955434" y="8050802"/>
            <a:ext cx="4338603" cy="827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b="true" sz="49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22" action="ppaction://hlinksldjump"/>
              </a:rPr>
              <a:t>Uraian Materi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598584" y="2966857"/>
            <a:ext cx="5223366" cy="1287717"/>
          </a:xfrm>
          <a:custGeom>
            <a:avLst/>
            <a:gdLst/>
            <a:ahLst/>
            <a:cxnLst/>
            <a:rect r="r" b="b" t="t" l="l"/>
            <a:pathLst>
              <a:path h="1287717" w="5223366">
                <a:moveTo>
                  <a:pt x="0" y="0"/>
                </a:moveTo>
                <a:lnTo>
                  <a:pt x="5223366" y="0"/>
                </a:lnTo>
                <a:lnTo>
                  <a:pt x="5223366" y="1287717"/>
                </a:lnTo>
                <a:lnTo>
                  <a:pt x="0" y="128771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946589" y="3119771"/>
            <a:ext cx="2527356" cy="886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b="true" sz="52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25" action="ppaction://hlinksldjump"/>
              </a:rPr>
              <a:t>Latihan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9598584" y="4628574"/>
            <a:ext cx="5223366" cy="1287717"/>
          </a:xfrm>
          <a:custGeom>
            <a:avLst/>
            <a:gdLst/>
            <a:ahLst/>
            <a:cxnLst/>
            <a:rect r="r" b="b" t="t" l="l"/>
            <a:pathLst>
              <a:path h="1287717" w="5223366">
                <a:moveTo>
                  <a:pt x="0" y="0"/>
                </a:moveTo>
                <a:lnTo>
                  <a:pt x="5223366" y="0"/>
                </a:lnTo>
                <a:lnTo>
                  <a:pt x="5223366" y="1287717"/>
                </a:lnTo>
                <a:lnTo>
                  <a:pt x="0" y="128771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1385906" y="4768472"/>
            <a:ext cx="1429392" cy="9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0"/>
              </a:lnSpc>
            </a:pPr>
            <a:r>
              <a:rPr lang="en-US" b="true" sz="53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28" action="ppaction://hlinksldjump"/>
              </a:rPr>
              <a:t>Kuis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598584" y="6359722"/>
            <a:ext cx="5223366" cy="1287717"/>
          </a:xfrm>
          <a:custGeom>
            <a:avLst/>
            <a:gdLst/>
            <a:ahLst/>
            <a:cxnLst/>
            <a:rect r="r" b="b" t="t" l="l"/>
            <a:pathLst>
              <a:path h="1287717" w="5223366">
                <a:moveTo>
                  <a:pt x="0" y="0"/>
                </a:moveTo>
                <a:lnTo>
                  <a:pt x="5223366" y="0"/>
                </a:lnTo>
                <a:lnTo>
                  <a:pt x="5223366" y="1287716"/>
                </a:lnTo>
                <a:lnTo>
                  <a:pt x="0" y="128771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587270" y="6389879"/>
            <a:ext cx="3245994" cy="91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54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  <a:hlinkClick r:id="rId31" action="ppaction://hlinksldjump"/>
              </a:rPr>
              <a:t>Referensi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36824" y="153891"/>
            <a:ext cx="6651719" cy="1753635"/>
          </a:xfrm>
          <a:custGeom>
            <a:avLst/>
            <a:gdLst/>
            <a:ahLst/>
            <a:cxnLst/>
            <a:rect r="r" b="b" t="t" l="l"/>
            <a:pathLst>
              <a:path h="1753635" w="6651719">
                <a:moveTo>
                  <a:pt x="0" y="0"/>
                </a:moveTo>
                <a:lnTo>
                  <a:pt x="6651719" y="0"/>
                </a:lnTo>
                <a:lnTo>
                  <a:pt x="6651719" y="1753635"/>
                </a:lnTo>
                <a:lnTo>
                  <a:pt x="0" y="17536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035445" y="4224845"/>
            <a:ext cx="4452278" cy="4112792"/>
          </a:xfrm>
          <a:custGeom>
            <a:avLst/>
            <a:gdLst/>
            <a:ahLst/>
            <a:cxnLst/>
            <a:rect r="r" b="b" t="t" l="l"/>
            <a:pathLst>
              <a:path h="4112792" w="4452278">
                <a:moveTo>
                  <a:pt x="0" y="0"/>
                </a:moveTo>
                <a:lnTo>
                  <a:pt x="4452278" y="0"/>
                </a:lnTo>
                <a:lnTo>
                  <a:pt x="4452278" y="4112792"/>
                </a:lnTo>
                <a:lnTo>
                  <a:pt x="0" y="41127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5983159" y="4212480"/>
            <a:ext cx="1923948" cy="206876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983159" y="1071416"/>
            <a:ext cx="7559050" cy="6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  <a:spcBef>
                <a:spcPct val="0"/>
              </a:spcBef>
            </a:pPr>
            <a:r>
              <a:rPr lang="en-US" b="true" sz="3972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JAWABAN SALAH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61584" y="2147018"/>
            <a:ext cx="9426358" cy="12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34"/>
              </a:lnSpc>
              <a:spcBef>
                <a:spcPct val="0"/>
              </a:spcBef>
            </a:pPr>
            <a:r>
              <a:rPr lang="en-US" sz="7596">
                <a:solidFill>
                  <a:srgbClr val="FF3131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jawaban anda salah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32160" y="126297"/>
            <a:ext cx="6861047" cy="1808822"/>
          </a:xfrm>
          <a:custGeom>
            <a:avLst/>
            <a:gdLst/>
            <a:ahLst/>
            <a:cxnLst/>
            <a:rect r="r" b="b" t="t" l="l"/>
            <a:pathLst>
              <a:path h="1808822" w="6861047">
                <a:moveTo>
                  <a:pt x="0" y="0"/>
                </a:moveTo>
                <a:lnTo>
                  <a:pt x="6861047" y="0"/>
                </a:lnTo>
                <a:lnTo>
                  <a:pt x="6861047" y="1808822"/>
                </a:lnTo>
                <a:lnTo>
                  <a:pt x="0" y="1808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64102" y="2289893"/>
            <a:ext cx="9997164" cy="4498724"/>
          </a:xfrm>
          <a:custGeom>
            <a:avLst/>
            <a:gdLst/>
            <a:ahLst/>
            <a:cxnLst/>
            <a:rect r="r" b="b" t="t" l="l"/>
            <a:pathLst>
              <a:path h="4498724" w="9997164">
                <a:moveTo>
                  <a:pt x="0" y="0"/>
                </a:moveTo>
                <a:lnTo>
                  <a:pt x="9997164" y="0"/>
                </a:lnTo>
                <a:lnTo>
                  <a:pt x="9997164" y="4498724"/>
                </a:lnTo>
                <a:lnTo>
                  <a:pt x="0" y="44987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>
            <a:hlinkClick r:id="rId13" tooltip="https://wordwall.net/id/resource/3609637"/>
          </p:cNvPr>
          <p:cNvSpPr/>
          <p:nvPr/>
        </p:nvSpPr>
        <p:spPr>
          <a:xfrm flipH="false" flipV="false" rot="0">
            <a:off x="6198125" y="2361387"/>
            <a:ext cx="7129117" cy="6334268"/>
          </a:xfrm>
          <a:custGeom>
            <a:avLst/>
            <a:gdLst/>
            <a:ahLst/>
            <a:cxnLst/>
            <a:rect r="r" b="b" t="t" l="l"/>
            <a:pathLst>
              <a:path h="6334268" w="7129117">
                <a:moveTo>
                  <a:pt x="0" y="0"/>
                </a:moveTo>
                <a:lnTo>
                  <a:pt x="7129117" y="0"/>
                </a:lnTo>
                <a:lnTo>
                  <a:pt x="7129117" y="6334267"/>
                </a:lnTo>
                <a:lnTo>
                  <a:pt x="0" y="633426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396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83159" y="1071416"/>
            <a:ext cx="7559050" cy="679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1"/>
              </a:lnSpc>
              <a:spcBef>
                <a:spcPct val="0"/>
              </a:spcBef>
            </a:pPr>
            <a:r>
              <a:rPr lang="en-US" b="true" sz="3972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KUIS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10580" y="-195882"/>
            <a:ext cx="6040034" cy="1592372"/>
          </a:xfrm>
          <a:custGeom>
            <a:avLst/>
            <a:gdLst/>
            <a:ahLst/>
            <a:cxnLst/>
            <a:rect r="r" b="b" t="t" l="l"/>
            <a:pathLst>
              <a:path h="1592372" w="6040034">
                <a:moveTo>
                  <a:pt x="0" y="0"/>
                </a:moveTo>
                <a:lnTo>
                  <a:pt x="6040033" y="0"/>
                </a:lnTo>
                <a:lnTo>
                  <a:pt x="6040033" y="1592372"/>
                </a:lnTo>
                <a:lnTo>
                  <a:pt x="0" y="1592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82144" y="1573097"/>
            <a:ext cx="12390280" cy="7546807"/>
          </a:xfrm>
          <a:custGeom>
            <a:avLst/>
            <a:gdLst/>
            <a:ahLst/>
            <a:cxnLst/>
            <a:rect r="r" b="b" t="t" l="l"/>
            <a:pathLst>
              <a:path h="7546807" w="12390280">
                <a:moveTo>
                  <a:pt x="0" y="0"/>
                </a:moveTo>
                <a:lnTo>
                  <a:pt x="12390280" y="0"/>
                </a:lnTo>
                <a:lnTo>
                  <a:pt x="12390280" y="7546807"/>
                </a:lnTo>
                <a:lnTo>
                  <a:pt x="0" y="75468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588897" y="618244"/>
            <a:ext cx="7483399" cy="739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  <a:spcBef>
                <a:spcPct val="0"/>
              </a:spcBef>
            </a:pPr>
            <a:r>
              <a:rPr lang="en-US" b="true" sz="4328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REFERENSI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42004" y="2715042"/>
            <a:ext cx="11270861" cy="666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7074" indent="-313537" lvl="1">
              <a:lnSpc>
                <a:spcPts val="4066"/>
              </a:lnSpc>
              <a:buFont typeface="Arial"/>
              <a:buChar char="•"/>
            </a:pPr>
            <a:r>
              <a:rPr lang="en-US" sz="2904">
                <a:solidFill>
                  <a:srgbClr val="000001"/>
                </a:solidFill>
                <a:latin typeface="Open Sans"/>
                <a:ea typeface="Open Sans"/>
                <a:cs typeface="Open Sans"/>
                <a:sym typeface="Open Sans"/>
              </a:rPr>
              <a:t>Mewati Ayub, dkk.,2021</a:t>
            </a:r>
            <a:r>
              <a:rPr lang="en-US" b="true" sz="2904">
                <a:solidFill>
                  <a:srgbClr val="0000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Buku Panduan Guru Informatika Untuk Kelas  VIII, </a:t>
            </a:r>
            <a:r>
              <a:rPr lang="en-US" sz="2904">
                <a:solidFill>
                  <a:srgbClr val="000001"/>
                </a:solidFill>
                <a:latin typeface="Open Sans"/>
                <a:ea typeface="Open Sans"/>
                <a:cs typeface="Open Sans"/>
                <a:sym typeface="Open Sans"/>
              </a:rPr>
              <a:t>Pusat Perbukuan Badan Standar Kurikulum, dan Asesmen Pendidikan Kementerian Pendidikan, Kebudayaan Riset, dan Teknologi, Jakarta</a:t>
            </a:r>
          </a:p>
          <a:p>
            <a:pPr algn="just" marL="627074" indent="-313537" lvl="1">
              <a:lnSpc>
                <a:spcPts val="4066"/>
              </a:lnSpc>
              <a:buFont typeface="Arial"/>
              <a:buChar char="•"/>
            </a:pPr>
            <a:r>
              <a:rPr lang="en-US" sz="2904">
                <a:solidFill>
                  <a:srgbClr val="000001"/>
                </a:solidFill>
                <a:latin typeface="Open Sans"/>
                <a:ea typeface="Open Sans"/>
                <a:cs typeface="Open Sans"/>
                <a:sym typeface="Open Sans"/>
              </a:rPr>
              <a:t>Vania Natali, Dkk., 2021, </a:t>
            </a:r>
            <a:r>
              <a:rPr lang="en-US" b="true" sz="2904">
                <a:solidFill>
                  <a:srgbClr val="0000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Informatika kelas VIII</a:t>
            </a:r>
            <a:r>
              <a:rPr lang="en-US" sz="2904">
                <a:solidFill>
                  <a:srgbClr val="000001"/>
                </a:solidFill>
                <a:latin typeface="Open Sans"/>
                <a:ea typeface="Open Sans"/>
                <a:cs typeface="Open Sans"/>
                <a:sym typeface="Open Sans"/>
              </a:rPr>
              <a:t>, Pusat Perbukuan Badan Standar Kurikulum, dan Asessmen Pendidikan Kementerian Pendidikan, Kebudayaan, Riset, dan Teknologi, Jakarta</a:t>
            </a:r>
          </a:p>
          <a:p>
            <a:pPr algn="just" marL="627074" indent="-313537" lvl="1">
              <a:lnSpc>
                <a:spcPts val="4066"/>
              </a:lnSpc>
              <a:buFont typeface="Arial"/>
              <a:buChar char="•"/>
            </a:pPr>
            <a:r>
              <a:rPr lang="en-US" sz="2904">
                <a:solidFill>
                  <a:srgbClr val="000001"/>
                </a:solidFill>
                <a:latin typeface="Open Sans"/>
                <a:ea typeface="Open Sans"/>
                <a:cs typeface="Open Sans"/>
                <a:sym typeface="Open Sans"/>
              </a:rPr>
              <a:t>Sitoresmi, Ayu Rifka (2021). </a:t>
            </a:r>
            <a:r>
              <a:rPr lang="en-US" sz="2904" u="sng">
                <a:solidFill>
                  <a:srgbClr val="000001"/>
                </a:solidFill>
                <a:latin typeface="Open Sans"/>
                <a:ea typeface="Open Sans"/>
                <a:cs typeface="Open Sans"/>
                <a:sym typeface="Open Sans"/>
                <a:hlinkClick r:id="rId12" tooltip="https://hot.liputan6.com/read/4506736/hardware-adalah-perangkat-keras-komputer-pahami-fungsi-jenis-dan-contohnya"/>
              </a:rPr>
              <a:t>"Hardware adalah Perangkat Keras Komputer, Pahami Fungsi, Jenis dan Contohnya"</a:t>
            </a:r>
            <a:r>
              <a:rPr lang="en-US" sz="2904">
                <a:solidFill>
                  <a:srgbClr val="000001"/>
                </a:solidFill>
                <a:latin typeface="Open Sans"/>
                <a:ea typeface="Open Sans"/>
                <a:cs typeface="Open Sans"/>
                <a:sym typeface="Open Sans"/>
              </a:rPr>
              <a:t>. liputan6.com. Diakses tanggal 2021-12-28.</a:t>
            </a:r>
          </a:p>
          <a:p>
            <a:pPr algn="just" marL="627074" indent="-313537" lvl="1">
              <a:lnSpc>
                <a:spcPts val="4066"/>
              </a:lnSpc>
              <a:buFont typeface="Arial"/>
              <a:buChar char="•"/>
            </a:pPr>
            <a:r>
              <a:rPr lang="en-US" sz="2904">
                <a:solidFill>
                  <a:srgbClr val="000001"/>
                </a:solidFill>
                <a:latin typeface="Open Sans"/>
                <a:ea typeface="Open Sans"/>
                <a:cs typeface="Open Sans"/>
                <a:sym typeface="Open Sans"/>
              </a:rPr>
              <a:t>canva for education.,2024 gambar dan animasi </a:t>
            </a:r>
          </a:p>
          <a:p>
            <a:pPr algn="just">
              <a:lnSpc>
                <a:spcPts val="4066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778" y="5643890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2"/>
                </a:lnTo>
                <a:lnTo>
                  <a:pt x="0" y="70132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39655" y="2510"/>
            <a:ext cx="6764728" cy="1783428"/>
          </a:xfrm>
          <a:custGeom>
            <a:avLst/>
            <a:gdLst/>
            <a:ahLst/>
            <a:cxnLst/>
            <a:rect r="r" b="b" t="t" l="l"/>
            <a:pathLst>
              <a:path h="1783428" w="6764728">
                <a:moveTo>
                  <a:pt x="0" y="0"/>
                </a:moveTo>
                <a:lnTo>
                  <a:pt x="6764728" y="0"/>
                </a:lnTo>
                <a:lnTo>
                  <a:pt x="6764728" y="1783428"/>
                </a:lnTo>
                <a:lnTo>
                  <a:pt x="0" y="17834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53158" y="1971313"/>
            <a:ext cx="9781684" cy="7345156"/>
          </a:xfrm>
          <a:custGeom>
            <a:avLst/>
            <a:gdLst/>
            <a:ahLst/>
            <a:cxnLst/>
            <a:rect r="r" b="b" t="t" l="l"/>
            <a:pathLst>
              <a:path h="7345156" w="9781684">
                <a:moveTo>
                  <a:pt x="0" y="0"/>
                </a:moveTo>
                <a:lnTo>
                  <a:pt x="9781684" y="0"/>
                </a:lnTo>
                <a:lnTo>
                  <a:pt x="9781684" y="7345155"/>
                </a:lnTo>
                <a:lnTo>
                  <a:pt x="0" y="73451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161161" y="2289893"/>
            <a:ext cx="3530833" cy="3537179"/>
          </a:xfrm>
          <a:custGeom>
            <a:avLst/>
            <a:gdLst/>
            <a:ahLst/>
            <a:cxnLst/>
            <a:rect r="r" b="b" t="t" l="l"/>
            <a:pathLst>
              <a:path h="3537179" w="3530833">
                <a:moveTo>
                  <a:pt x="0" y="0"/>
                </a:moveTo>
                <a:lnTo>
                  <a:pt x="3530833" y="0"/>
                </a:lnTo>
                <a:lnTo>
                  <a:pt x="3530833" y="3537179"/>
                </a:lnTo>
                <a:lnTo>
                  <a:pt x="0" y="35371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9" t="0" r="-8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983159" y="1090466"/>
            <a:ext cx="7559050" cy="5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2"/>
              </a:lnSpc>
              <a:spcBef>
                <a:spcPct val="0"/>
              </a:spcBef>
            </a:pPr>
            <a:r>
              <a:rPr lang="en-US" b="true" sz="3273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PROFIL PENGEMBANG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14862" y="6214566"/>
            <a:ext cx="9258277" cy="2599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4"/>
              </a:lnSpc>
            </a:pPr>
            <a:r>
              <a:rPr lang="en-US" sz="371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Nama : Moh. Nurdin Amin, S.Kom</a:t>
            </a:r>
          </a:p>
          <a:p>
            <a:pPr algn="ctr">
              <a:lnSpc>
                <a:spcPts val="5194"/>
              </a:lnSpc>
            </a:pPr>
            <a:r>
              <a:rPr lang="en-US" sz="371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Unit Kerja : SMP Negeri 1 Randudongkal</a:t>
            </a:r>
          </a:p>
          <a:p>
            <a:pPr algn="ctr">
              <a:lnSpc>
                <a:spcPts val="5194"/>
              </a:lnSpc>
            </a:pPr>
            <a:r>
              <a:rPr lang="en-US" sz="3710">
                <a:solidFill>
                  <a:srgbClr val="004AAD"/>
                </a:solidFill>
                <a:latin typeface="Open Sans"/>
                <a:ea typeface="Open Sans"/>
                <a:cs typeface="Open Sans"/>
                <a:sym typeface="Open Sans"/>
              </a:rPr>
              <a:t>Alamat : Randudongkal, Pemalang JawaTengah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4798855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>
            <a:hlinkClick r:id="rId8" action="ppaction://hlinksldjump"/>
          </p:cNvPr>
          <p:cNvSpPr/>
          <p:nvPr/>
        </p:nvSpPr>
        <p:spPr>
          <a:xfrm flipH="false" flipV="false" rot="0">
            <a:off x="16073098" y="3202992"/>
            <a:ext cx="1366972" cy="1327672"/>
          </a:xfrm>
          <a:custGeom>
            <a:avLst/>
            <a:gdLst/>
            <a:ahLst/>
            <a:cxnLst/>
            <a:rect r="r" b="b" t="t" l="l"/>
            <a:pathLst>
              <a:path h="1327672" w="1366972">
                <a:moveTo>
                  <a:pt x="0" y="0"/>
                </a:moveTo>
                <a:lnTo>
                  <a:pt x="1366972" y="0"/>
                </a:lnTo>
                <a:lnTo>
                  <a:pt x="1366972" y="1327672"/>
                </a:lnTo>
                <a:lnTo>
                  <a:pt x="0" y="1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hlinkClick r:id="rId10" action="ppaction://hlinksldjump"/>
          </p:cNvPr>
          <p:cNvSpPr/>
          <p:nvPr/>
        </p:nvSpPr>
        <p:spPr>
          <a:xfrm flipH="false" flipV="false" rot="0">
            <a:off x="16073098" y="5206609"/>
            <a:ext cx="1366972" cy="1274702"/>
          </a:xfrm>
          <a:custGeom>
            <a:avLst/>
            <a:gdLst/>
            <a:ahLst/>
            <a:cxnLst/>
            <a:rect r="r" b="b" t="t" l="l"/>
            <a:pathLst>
              <a:path h="1274702" w="1366972">
                <a:moveTo>
                  <a:pt x="0" y="0"/>
                </a:moveTo>
                <a:lnTo>
                  <a:pt x="1366972" y="0"/>
                </a:lnTo>
                <a:lnTo>
                  <a:pt x="1366972" y="1274702"/>
                </a:lnTo>
                <a:lnTo>
                  <a:pt x="0" y="1274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835632" y="3786560"/>
            <a:ext cx="6029011" cy="4114800"/>
          </a:xfrm>
          <a:custGeom>
            <a:avLst/>
            <a:gdLst/>
            <a:ahLst/>
            <a:cxnLst/>
            <a:rect r="r" b="b" t="t" l="l"/>
            <a:pathLst>
              <a:path h="4114800" w="6029011">
                <a:moveTo>
                  <a:pt x="0" y="0"/>
                </a:moveTo>
                <a:lnTo>
                  <a:pt x="6029011" y="0"/>
                </a:lnTo>
                <a:lnTo>
                  <a:pt x="6029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676522" y="1902692"/>
            <a:ext cx="4347230" cy="1565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3"/>
              </a:lnSpc>
            </a:pPr>
            <a:r>
              <a:rPr lang="en-US" sz="9195" b="true">
                <a:solidFill>
                  <a:srgbClr val="FEBE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Sikoper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342552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>
            <a:hlinkClick r:id="rId8" action="ppaction://hlinksldjump"/>
          </p:cNvPr>
          <p:cNvSpPr/>
          <p:nvPr/>
        </p:nvSpPr>
        <p:spPr>
          <a:xfrm flipH="false" flipV="false" rot="0">
            <a:off x="16073098" y="3202992"/>
            <a:ext cx="1366972" cy="1327672"/>
          </a:xfrm>
          <a:custGeom>
            <a:avLst/>
            <a:gdLst/>
            <a:ahLst/>
            <a:cxnLst/>
            <a:rect r="r" b="b" t="t" l="l"/>
            <a:pathLst>
              <a:path h="1327672" w="1366972">
                <a:moveTo>
                  <a:pt x="0" y="0"/>
                </a:moveTo>
                <a:lnTo>
                  <a:pt x="1366972" y="0"/>
                </a:lnTo>
                <a:lnTo>
                  <a:pt x="1366972" y="1327672"/>
                </a:lnTo>
                <a:lnTo>
                  <a:pt x="0" y="1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hlinkClick r:id="rId10" action="ppaction://hlinksldjump"/>
          </p:cNvPr>
          <p:cNvSpPr/>
          <p:nvPr/>
        </p:nvSpPr>
        <p:spPr>
          <a:xfrm flipH="false" flipV="false" rot="0">
            <a:off x="16073098" y="5643890"/>
            <a:ext cx="1366972" cy="1274702"/>
          </a:xfrm>
          <a:custGeom>
            <a:avLst/>
            <a:gdLst/>
            <a:ahLst/>
            <a:cxnLst/>
            <a:rect r="r" b="b" t="t" l="l"/>
            <a:pathLst>
              <a:path h="1274702" w="1366972">
                <a:moveTo>
                  <a:pt x="0" y="0"/>
                </a:moveTo>
                <a:lnTo>
                  <a:pt x="1366972" y="0"/>
                </a:lnTo>
                <a:lnTo>
                  <a:pt x="1366972" y="1274702"/>
                </a:lnTo>
                <a:lnTo>
                  <a:pt x="0" y="1274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780615" y="631997"/>
            <a:ext cx="12624463" cy="8819822"/>
            <a:chOff x="0" y="0"/>
            <a:chExt cx="3324961" cy="23229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24961" cy="2322916"/>
            </a:xfrm>
            <a:custGeom>
              <a:avLst/>
              <a:gdLst/>
              <a:ahLst/>
              <a:cxnLst/>
              <a:rect r="r" b="b" t="t" l="l"/>
              <a:pathLst>
                <a:path h="2322916" w="3324961">
                  <a:moveTo>
                    <a:pt x="31276" y="0"/>
                  </a:moveTo>
                  <a:lnTo>
                    <a:pt x="3293686" y="0"/>
                  </a:lnTo>
                  <a:cubicBezTo>
                    <a:pt x="3310959" y="0"/>
                    <a:pt x="3324961" y="14003"/>
                    <a:pt x="3324961" y="31276"/>
                  </a:cubicBezTo>
                  <a:lnTo>
                    <a:pt x="3324961" y="2291641"/>
                  </a:lnTo>
                  <a:cubicBezTo>
                    <a:pt x="3324961" y="2308914"/>
                    <a:pt x="3310959" y="2322916"/>
                    <a:pt x="3293686" y="2322916"/>
                  </a:cubicBezTo>
                  <a:lnTo>
                    <a:pt x="31276" y="2322916"/>
                  </a:lnTo>
                  <a:cubicBezTo>
                    <a:pt x="14003" y="2322916"/>
                    <a:pt x="0" y="2308914"/>
                    <a:pt x="0" y="2291641"/>
                  </a:cubicBezTo>
                  <a:lnTo>
                    <a:pt x="0" y="31276"/>
                  </a:lnTo>
                  <a:cubicBezTo>
                    <a:pt x="0" y="14003"/>
                    <a:pt x="14003" y="0"/>
                    <a:pt x="31276" y="0"/>
                  </a:cubicBezTo>
                  <a:close/>
                </a:path>
              </a:pathLst>
            </a:custGeom>
            <a:solidFill>
              <a:srgbClr val="F5D2C1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324961" cy="2361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224565" y="884007"/>
            <a:ext cx="5415160" cy="1565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3"/>
              </a:lnSpc>
            </a:pPr>
            <a:r>
              <a:rPr lang="en-US" sz="9195" b="true">
                <a:solidFill>
                  <a:srgbClr val="FEBE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SIKOPER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56745" y="2489436"/>
            <a:ext cx="9174511" cy="71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4B70F6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Sistem Komputer  perangkat Keras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44890" y="3241092"/>
            <a:ext cx="9174511" cy="71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1FC4E1"/>
                </a:solidFill>
                <a:latin typeface="Acid Bold"/>
                <a:ea typeface="Acid Bold"/>
                <a:cs typeface="Acid Bold"/>
                <a:sym typeface="Acid Bold"/>
              </a:rPr>
              <a:t>Informatika Kelas VIII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36403" y="4075017"/>
            <a:ext cx="9174511" cy="95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96"/>
              </a:lnSpc>
            </a:pPr>
            <a:r>
              <a:rPr lang="en-US" sz="5068">
                <a:solidFill>
                  <a:srgbClr val="364D8D"/>
                </a:solidFill>
                <a:latin typeface="Acid Bold"/>
                <a:ea typeface="Acid Bold"/>
                <a:cs typeface="Acid Bold"/>
                <a:sym typeface="Acid Bold"/>
              </a:rPr>
              <a:t>KURIKULUM MERDEKA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54556" y="5048250"/>
            <a:ext cx="12338205" cy="75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6"/>
              </a:lnSpc>
            </a:pPr>
            <a:r>
              <a:rPr lang="en-US" sz="4369" b="true">
                <a:solidFill>
                  <a:srgbClr val="1FBB7F"/>
                </a:solidFill>
                <a:latin typeface="Roboto Bold"/>
                <a:ea typeface="Roboto Bold"/>
                <a:cs typeface="Roboto Bold"/>
                <a:sym typeface="Roboto Bold"/>
              </a:rPr>
              <a:t>Capaian Fase D Informatika Kelas VIII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88905" y="5917973"/>
            <a:ext cx="11918180" cy="3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7"/>
              </a:lnSpc>
            </a:pPr>
            <a:r>
              <a:rPr lang="en-US" sz="3569" b="true">
                <a:solidFill>
                  <a:srgbClr val="000001"/>
                </a:solidFill>
                <a:latin typeface="Roboto Bold"/>
                <a:ea typeface="Roboto Bold"/>
                <a:cs typeface="Roboto Bold"/>
                <a:sym typeface="Roboto Bold"/>
              </a:rPr>
              <a:t>peserta didik mampu mendeskripsikan komponen, fungsi, dan cara kerja komputer yang membentuk sebuah sistem komputasi, serta menjelaskan proses dan penggunaan kodifikasi untuk penyimpanan data dalam memori komputer.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52" y="5143500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>
            <a:hlinkClick r:id="rId8" action="ppaction://hlinksldjump"/>
          </p:cNvPr>
          <p:cNvSpPr/>
          <p:nvPr/>
        </p:nvSpPr>
        <p:spPr>
          <a:xfrm flipH="false" flipV="false" rot="0">
            <a:off x="16073098" y="3202992"/>
            <a:ext cx="1366972" cy="1327672"/>
          </a:xfrm>
          <a:custGeom>
            <a:avLst/>
            <a:gdLst/>
            <a:ahLst/>
            <a:cxnLst/>
            <a:rect r="r" b="b" t="t" l="l"/>
            <a:pathLst>
              <a:path h="1327672" w="1366972">
                <a:moveTo>
                  <a:pt x="0" y="0"/>
                </a:moveTo>
                <a:lnTo>
                  <a:pt x="1366972" y="0"/>
                </a:lnTo>
                <a:lnTo>
                  <a:pt x="1366972" y="1327672"/>
                </a:lnTo>
                <a:lnTo>
                  <a:pt x="0" y="1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hlinkClick r:id="rId10" action="ppaction://hlinksldjump"/>
          </p:cNvPr>
          <p:cNvSpPr/>
          <p:nvPr/>
        </p:nvSpPr>
        <p:spPr>
          <a:xfrm flipH="false" flipV="false" rot="0">
            <a:off x="16073098" y="5643890"/>
            <a:ext cx="1366972" cy="1274702"/>
          </a:xfrm>
          <a:custGeom>
            <a:avLst/>
            <a:gdLst/>
            <a:ahLst/>
            <a:cxnLst/>
            <a:rect r="r" b="b" t="t" l="l"/>
            <a:pathLst>
              <a:path h="1274702" w="1366972">
                <a:moveTo>
                  <a:pt x="0" y="0"/>
                </a:moveTo>
                <a:lnTo>
                  <a:pt x="1366972" y="0"/>
                </a:lnTo>
                <a:lnTo>
                  <a:pt x="1366972" y="1274702"/>
                </a:lnTo>
                <a:lnTo>
                  <a:pt x="0" y="1274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52" y="791466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70940" y="2256496"/>
            <a:ext cx="12693111" cy="6949478"/>
          </a:xfrm>
          <a:custGeom>
            <a:avLst/>
            <a:gdLst/>
            <a:ahLst/>
            <a:cxnLst/>
            <a:rect r="r" b="b" t="t" l="l"/>
            <a:pathLst>
              <a:path h="6949478" w="12693111">
                <a:moveTo>
                  <a:pt x="0" y="0"/>
                </a:moveTo>
                <a:lnTo>
                  <a:pt x="12693111" y="0"/>
                </a:lnTo>
                <a:lnTo>
                  <a:pt x="12693111" y="6949479"/>
                </a:lnTo>
                <a:lnTo>
                  <a:pt x="0" y="69494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462301" y="-431799"/>
            <a:ext cx="9310388" cy="2925014"/>
          </a:xfrm>
          <a:custGeom>
            <a:avLst/>
            <a:gdLst/>
            <a:ahLst/>
            <a:cxnLst/>
            <a:rect r="r" b="b" t="t" l="l"/>
            <a:pathLst>
              <a:path h="2925014" w="9310388">
                <a:moveTo>
                  <a:pt x="0" y="0"/>
                </a:moveTo>
                <a:lnTo>
                  <a:pt x="9310389" y="0"/>
                </a:lnTo>
                <a:lnTo>
                  <a:pt x="9310389" y="2925014"/>
                </a:lnTo>
                <a:lnTo>
                  <a:pt x="0" y="292501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64643" y="307286"/>
            <a:ext cx="9060399" cy="95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6"/>
              </a:lnSpc>
              <a:spcBef>
                <a:spcPct val="0"/>
              </a:spcBef>
            </a:pPr>
            <a:r>
              <a:rPr lang="en-US" b="true" sz="529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TUJUAN PEMBELAJARAN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72606" y="2848059"/>
            <a:ext cx="11582328" cy="3383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1"/>
              </a:lnSpc>
            </a:pPr>
            <a:r>
              <a:rPr lang="en-US" sz="4850" b="true">
                <a:solidFill>
                  <a:srgbClr val="0356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Melalui Media Pembelajaran Interaktif, siswa dapat mendeskripsikan sistem komputer dan perangkat keras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>
            <a:hlinkClick r:id="rId8" action="ppaction://hlinksldjump"/>
          </p:cNvPr>
          <p:cNvSpPr/>
          <p:nvPr/>
        </p:nvSpPr>
        <p:spPr>
          <a:xfrm flipH="false" flipV="false" rot="0">
            <a:off x="16756584" y="3493140"/>
            <a:ext cx="1366972" cy="1327672"/>
          </a:xfrm>
          <a:custGeom>
            <a:avLst/>
            <a:gdLst/>
            <a:ahLst/>
            <a:cxnLst/>
            <a:rect r="r" b="b" t="t" l="l"/>
            <a:pathLst>
              <a:path h="1327672" w="1366972">
                <a:moveTo>
                  <a:pt x="0" y="0"/>
                </a:moveTo>
                <a:lnTo>
                  <a:pt x="1366973" y="0"/>
                </a:lnTo>
                <a:lnTo>
                  <a:pt x="1366973" y="1327671"/>
                </a:lnTo>
                <a:lnTo>
                  <a:pt x="0" y="13276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hlinkClick r:id="rId10" action="ppaction://hlinksldjump"/>
          </p:cNvPr>
          <p:cNvSpPr/>
          <p:nvPr/>
        </p:nvSpPr>
        <p:spPr>
          <a:xfrm flipH="false" flipV="false" rot="0">
            <a:off x="16756584" y="5643890"/>
            <a:ext cx="1366972" cy="1274702"/>
          </a:xfrm>
          <a:custGeom>
            <a:avLst/>
            <a:gdLst/>
            <a:ahLst/>
            <a:cxnLst/>
            <a:rect r="r" b="b" t="t" l="l"/>
            <a:pathLst>
              <a:path h="1274702" w="1366972">
                <a:moveTo>
                  <a:pt x="0" y="0"/>
                </a:moveTo>
                <a:lnTo>
                  <a:pt x="1366973" y="0"/>
                </a:lnTo>
                <a:lnTo>
                  <a:pt x="1366973" y="1274702"/>
                </a:lnTo>
                <a:lnTo>
                  <a:pt x="0" y="12747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52" y="8402006"/>
            <a:ext cx="2415933" cy="2350044"/>
          </a:xfrm>
          <a:custGeom>
            <a:avLst/>
            <a:gdLst/>
            <a:ahLst/>
            <a:cxnLst/>
            <a:rect r="r" b="b" t="t" l="l"/>
            <a:pathLst>
              <a:path h="2350044" w="2415933">
                <a:moveTo>
                  <a:pt x="0" y="0"/>
                </a:moveTo>
                <a:lnTo>
                  <a:pt x="2415933" y="0"/>
                </a:lnTo>
                <a:lnTo>
                  <a:pt x="2415933" y="2350044"/>
                </a:lnTo>
                <a:lnTo>
                  <a:pt x="0" y="23500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999399" y="-306576"/>
            <a:ext cx="7990887" cy="2106688"/>
          </a:xfrm>
          <a:custGeom>
            <a:avLst/>
            <a:gdLst/>
            <a:ahLst/>
            <a:cxnLst/>
            <a:rect r="r" b="b" t="t" l="l"/>
            <a:pathLst>
              <a:path h="2106688" w="7990887">
                <a:moveTo>
                  <a:pt x="0" y="0"/>
                </a:moveTo>
                <a:lnTo>
                  <a:pt x="7990888" y="0"/>
                </a:lnTo>
                <a:lnTo>
                  <a:pt x="7990888" y="2106688"/>
                </a:lnTo>
                <a:lnTo>
                  <a:pt x="0" y="210668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>
            <a:hlinkClick r:id="rId16" action="ppaction://hlinksldjump"/>
          </p:cNvPr>
          <p:cNvSpPr/>
          <p:nvPr/>
        </p:nvSpPr>
        <p:spPr>
          <a:xfrm flipH="false" flipV="false" rot="0">
            <a:off x="418819" y="3493140"/>
            <a:ext cx="5005930" cy="1320314"/>
          </a:xfrm>
          <a:custGeom>
            <a:avLst/>
            <a:gdLst/>
            <a:ahLst/>
            <a:cxnLst/>
            <a:rect r="r" b="b" t="t" l="l"/>
            <a:pathLst>
              <a:path h="1320314" w="5005930">
                <a:moveTo>
                  <a:pt x="0" y="0"/>
                </a:moveTo>
                <a:lnTo>
                  <a:pt x="5005930" y="0"/>
                </a:lnTo>
                <a:lnTo>
                  <a:pt x="5005930" y="1320313"/>
                </a:lnTo>
                <a:lnTo>
                  <a:pt x="0" y="13203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24749" y="733647"/>
            <a:ext cx="7140188" cy="864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3"/>
              </a:lnSpc>
              <a:spcBef>
                <a:spcPct val="0"/>
              </a:spcBef>
            </a:pPr>
            <a:r>
              <a:rPr lang="en-US" b="true" sz="5095">
                <a:solidFill>
                  <a:srgbClr val="FEBE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URAIAN MATERI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026196" y="3493140"/>
            <a:ext cx="5005930" cy="1320314"/>
          </a:xfrm>
          <a:custGeom>
            <a:avLst/>
            <a:gdLst/>
            <a:ahLst/>
            <a:cxnLst/>
            <a:rect r="r" b="b" t="t" l="l"/>
            <a:pathLst>
              <a:path h="1320314" w="5005930">
                <a:moveTo>
                  <a:pt x="0" y="0"/>
                </a:moveTo>
                <a:lnTo>
                  <a:pt x="5005929" y="0"/>
                </a:lnTo>
                <a:lnTo>
                  <a:pt x="5005929" y="1320313"/>
                </a:lnTo>
                <a:lnTo>
                  <a:pt x="0" y="13203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329982" y="3493140"/>
            <a:ext cx="5005930" cy="1320314"/>
          </a:xfrm>
          <a:custGeom>
            <a:avLst/>
            <a:gdLst/>
            <a:ahLst/>
            <a:cxnLst/>
            <a:rect r="r" b="b" t="t" l="l"/>
            <a:pathLst>
              <a:path h="1320314" w="5005930">
                <a:moveTo>
                  <a:pt x="0" y="0"/>
                </a:moveTo>
                <a:lnTo>
                  <a:pt x="5005930" y="0"/>
                </a:lnTo>
                <a:lnTo>
                  <a:pt x="5005930" y="1320313"/>
                </a:lnTo>
                <a:lnTo>
                  <a:pt x="0" y="132031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235932" y="3649812"/>
            <a:ext cx="6013743" cy="96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en-US" b="true" sz="27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6" action="ppaction://hlinksldjump"/>
              </a:rPr>
              <a:t>PENGERTIAN SISTEM KOMPUTER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22289" y="3649812"/>
            <a:ext cx="6013743" cy="100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5"/>
              </a:lnSpc>
              <a:spcBef>
                <a:spcPct val="0"/>
              </a:spcBef>
            </a:pPr>
            <a:r>
              <a:rPr lang="en-US" b="true" sz="28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7" action="ppaction://hlinksldjump"/>
              </a:rPr>
              <a:t>KOMPONEN SISTEM KOMPUTER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42841" y="3649812"/>
            <a:ext cx="6013743" cy="96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</a:pPr>
            <a:r>
              <a:rPr lang="en-US" b="true" sz="27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8" action="ppaction://hlinksldjump"/>
              </a:rPr>
              <a:t>PENGERTIAN</a:t>
            </a:r>
          </a:p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en-US" b="true" sz="27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8" action="ppaction://hlinksldjump"/>
              </a:rPr>
              <a:t> HARDWARE</a:t>
            </a:r>
          </a:p>
        </p:txBody>
      </p:sp>
      <p:sp>
        <p:nvSpPr>
          <p:cNvPr name="Freeform 21" id="21">
            <a:hlinkClick r:id="rId19" action="ppaction://hlinksldjump"/>
          </p:cNvPr>
          <p:cNvSpPr/>
          <p:nvPr/>
        </p:nvSpPr>
        <p:spPr>
          <a:xfrm flipH="false" flipV="false" rot="0">
            <a:off x="418819" y="5143500"/>
            <a:ext cx="5005930" cy="1320314"/>
          </a:xfrm>
          <a:custGeom>
            <a:avLst/>
            <a:gdLst/>
            <a:ahLst/>
            <a:cxnLst/>
            <a:rect r="r" b="b" t="t" l="l"/>
            <a:pathLst>
              <a:path h="1320314" w="5005930">
                <a:moveTo>
                  <a:pt x="0" y="0"/>
                </a:moveTo>
                <a:lnTo>
                  <a:pt x="5005930" y="0"/>
                </a:lnTo>
                <a:lnTo>
                  <a:pt x="5005930" y="1320314"/>
                </a:lnTo>
                <a:lnTo>
                  <a:pt x="0" y="1320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246748" y="5143500"/>
            <a:ext cx="5005930" cy="1320314"/>
          </a:xfrm>
          <a:custGeom>
            <a:avLst/>
            <a:gdLst/>
            <a:ahLst/>
            <a:cxnLst/>
            <a:rect r="r" b="b" t="t" l="l"/>
            <a:pathLst>
              <a:path h="1320314" w="5005930">
                <a:moveTo>
                  <a:pt x="0" y="0"/>
                </a:moveTo>
                <a:lnTo>
                  <a:pt x="5005929" y="0"/>
                </a:lnTo>
                <a:lnTo>
                  <a:pt x="5005929" y="1320314"/>
                </a:lnTo>
                <a:lnTo>
                  <a:pt x="0" y="1320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6026196" y="5143500"/>
            <a:ext cx="5005930" cy="1320314"/>
          </a:xfrm>
          <a:custGeom>
            <a:avLst/>
            <a:gdLst/>
            <a:ahLst/>
            <a:cxnLst/>
            <a:rect r="r" b="b" t="t" l="l"/>
            <a:pathLst>
              <a:path h="1320314" w="5005930">
                <a:moveTo>
                  <a:pt x="0" y="0"/>
                </a:moveTo>
                <a:lnTo>
                  <a:pt x="5005929" y="0"/>
                </a:lnTo>
                <a:lnTo>
                  <a:pt x="5005929" y="1320314"/>
                </a:lnTo>
                <a:lnTo>
                  <a:pt x="0" y="1320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18819" y="6748480"/>
            <a:ext cx="5005930" cy="1320314"/>
          </a:xfrm>
          <a:custGeom>
            <a:avLst/>
            <a:gdLst/>
            <a:ahLst/>
            <a:cxnLst/>
            <a:rect r="r" b="b" t="t" l="l"/>
            <a:pathLst>
              <a:path h="1320314" w="5005930">
                <a:moveTo>
                  <a:pt x="0" y="0"/>
                </a:moveTo>
                <a:lnTo>
                  <a:pt x="5005930" y="0"/>
                </a:lnTo>
                <a:lnTo>
                  <a:pt x="5005930" y="1320314"/>
                </a:lnTo>
                <a:lnTo>
                  <a:pt x="0" y="1320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-85088" y="5544023"/>
            <a:ext cx="6013743" cy="4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en-US" b="true" sz="27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9" action="ppaction://hlinksldjump"/>
              </a:rPr>
              <a:t>CONTOH HARDWARE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742841" y="5544023"/>
            <a:ext cx="6013743" cy="4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en-US" b="true" sz="27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0" action="ppaction://hlinksldjump"/>
              </a:rPr>
              <a:t>PIRANTI PEMROSES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522289" y="5606388"/>
            <a:ext cx="6013743" cy="4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en-US" b="true" sz="27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1" action="ppaction://hlinksldjump"/>
              </a:rPr>
              <a:t>PIRANTI MASUKAN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491455" y="7149003"/>
            <a:ext cx="6013743" cy="4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en-US" b="true" sz="27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2" action="ppaction://hlinksldjump"/>
              </a:rPr>
              <a:t>PIRANTI OUTPUT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6026196" y="6918592"/>
            <a:ext cx="5005930" cy="1320314"/>
          </a:xfrm>
          <a:custGeom>
            <a:avLst/>
            <a:gdLst/>
            <a:ahLst/>
            <a:cxnLst/>
            <a:rect r="r" b="b" t="t" l="l"/>
            <a:pathLst>
              <a:path h="1320314" w="5005930">
                <a:moveTo>
                  <a:pt x="0" y="0"/>
                </a:moveTo>
                <a:lnTo>
                  <a:pt x="5005929" y="0"/>
                </a:lnTo>
                <a:lnTo>
                  <a:pt x="5005929" y="1320314"/>
                </a:lnTo>
                <a:lnTo>
                  <a:pt x="0" y="13203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233005" y="7319115"/>
            <a:ext cx="6013743" cy="4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en-US" b="true" sz="27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3" action="ppaction://hlinksldjump"/>
              </a:rPr>
              <a:t>PIRANTI STORAGE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1329982" y="6907817"/>
            <a:ext cx="5005930" cy="1331089"/>
          </a:xfrm>
          <a:custGeom>
            <a:avLst/>
            <a:gdLst/>
            <a:ahLst/>
            <a:cxnLst/>
            <a:rect r="r" b="b" t="t" l="l"/>
            <a:pathLst>
              <a:path h="1331089" w="5005930">
                <a:moveTo>
                  <a:pt x="0" y="0"/>
                </a:moveTo>
                <a:lnTo>
                  <a:pt x="5005930" y="0"/>
                </a:lnTo>
                <a:lnTo>
                  <a:pt x="5005930" y="1331089"/>
                </a:lnTo>
                <a:lnTo>
                  <a:pt x="0" y="133108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408" t="0" r="-408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742841" y="7320100"/>
            <a:ext cx="6013743" cy="47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5"/>
              </a:lnSpc>
              <a:spcBef>
                <a:spcPct val="0"/>
              </a:spcBef>
            </a:pPr>
            <a:r>
              <a:rPr lang="en-US" b="true" sz="2796" u="sng">
                <a:solidFill>
                  <a:srgbClr val="000001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4" action="ppaction://hlinksldjump"/>
              </a:rPr>
              <a:t>PIRANTI TAMBAHAN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444618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773881" y="2510"/>
            <a:ext cx="7990887" cy="2106688"/>
          </a:xfrm>
          <a:custGeom>
            <a:avLst/>
            <a:gdLst/>
            <a:ahLst/>
            <a:cxnLst/>
            <a:rect r="r" b="b" t="t" l="l"/>
            <a:pathLst>
              <a:path h="2106688" w="7990887">
                <a:moveTo>
                  <a:pt x="0" y="0"/>
                </a:moveTo>
                <a:lnTo>
                  <a:pt x="7990888" y="0"/>
                </a:lnTo>
                <a:lnTo>
                  <a:pt x="7990888" y="2106689"/>
                </a:lnTo>
                <a:lnTo>
                  <a:pt x="0" y="2106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38051" y="2289893"/>
            <a:ext cx="11846774" cy="6486109"/>
          </a:xfrm>
          <a:custGeom>
            <a:avLst/>
            <a:gdLst/>
            <a:ahLst/>
            <a:cxnLst/>
            <a:rect r="r" b="b" t="t" l="l"/>
            <a:pathLst>
              <a:path h="6486109" w="11846774">
                <a:moveTo>
                  <a:pt x="0" y="0"/>
                </a:moveTo>
                <a:lnTo>
                  <a:pt x="11846774" y="0"/>
                </a:lnTo>
                <a:lnTo>
                  <a:pt x="11846774" y="6486109"/>
                </a:lnTo>
                <a:lnTo>
                  <a:pt x="0" y="64861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996442" y="1080941"/>
            <a:ext cx="7545767" cy="58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4"/>
              </a:lnSpc>
              <a:spcBef>
                <a:spcPct val="0"/>
              </a:spcBef>
            </a:pPr>
            <a:r>
              <a:rPr lang="en-US" b="true" sz="34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PENGERTIAN HARDWARE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73272" y="2487046"/>
            <a:ext cx="11311552" cy="5236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3"/>
              </a:lnSpc>
            </a:pPr>
            <a:r>
              <a:rPr lang="en-US" sz="4280" b="true">
                <a:solidFill>
                  <a:srgbClr val="0356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Hardware atau perangkat keras adalah bagian komputer yang bisa kita lihat wujud fisiknya. Hardware komputer tersusun dari komponen komponen elektronika dan mekanis yang dirakit membentuk modul-modul yang diberi nama sesuai dengan fungsinya</a:t>
            </a:r>
            <a:r>
              <a:rPr lang="en-US" sz="428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52" y="5697125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>
            <a:hlinkClick r:id="rId8" action="ppaction://hlinksldjump"/>
          </p:cNvPr>
          <p:cNvSpPr/>
          <p:nvPr/>
        </p:nvSpPr>
        <p:spPr>
          <a:xfrm flipH="false" flipV="false" rot="0">
            <a:off x="16073098" y="3202992"/>
            <a:ext cx="1366972" cy="1327672"/>
          </a:xfrm>
          <a:custGeom>
            <a:avLst/>
            <a:gdLst/>
            <a:ahLst/>
            <a:cxnLst/>
            <a:rect r="r" b="b" t="t" l="l"/>
            <a:pathLst>
              <a:path h="1327672" w="1366972">
                <a:moveTo>
                  <a:pt x="0" y="0"/>
                </a:moveTo>
                <a:lnTo>
                  <a:pt x="1366972" y="0"/>
                </a:lnTo>
                <a:lnTo>
                  <a:pt x="1366972" y="1327672"/>
                </a:lnTo>
                <a:lnTo>
                  <a:pt x="0" y="1327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65921" y="280731"/>
            <a:ext cx="11956158" cy="1499954"/>
          </a:xfrm>
          <a:custGeom>
            <a:avLst/>
            <a:gdLst/>
            <a:ahLst/>
            <a:cxnLst/>
            <a:rect r="r" b="b" t="t" l="l"/>
            <a:pathLst>
              <a:path h="1499954" w="11956158">
                <a:moveTo>
                  <a:pt x="0" y="0"/>
                </a:moveTo>
                <a:lnTo>
                  <a:pt x="11956158" y="0"/>
                </a:lnTo>
                <a:lnTo>
                  <a:pt x="11956158" y="1499954"/>
                </a:lnTo>
                <a:lnTo>
                  <a:pt x="0" y="14999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69154" y="2090812"/>
            <a:ext cx="12633580" cy="7212626"/>
          </a:xfrm>
          <a:custGeom>
            <a:avLst/>
            <a:gdLst/>
            <a:ahLst/>
            <a:cxnLst/>
            <a:rect r="r" b="b" t="t" l="l"/>
            <a:pathLst>
              <a:path h="7212626" w="12633580">
                <a:moveTo>
                  <a:pt x="0" y="0"/>
                </a:moveTo>
                <a:lnTo>
                  <a:pt x="12633580" y="0"/>
                </a:lnTo>
                <a:lnTo>
                  <a:pt x="12633580" y="7212626"/>
                </a:lnTo>
                <a:lnTo>
                  <a:pt x="0" y="72126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709808" y="656248"/>
            <a:ext cx="7881617" cy="557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7"/>
              </a:lnSpc>
              <a:spcBef>
                <a:spcPct val="0"/>
              </a:spcBef>
            </a:pPr>
            <a:r>
              <a:rPr lang="en-US" b="true" sz="3312">
                <a:solidFill>
                  <a:srgbClr val="FDC0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PENGERTIAN SISTEM KOMPUTER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33826" y="3013869"/>
            <a:ext cx="11304235" cy="416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4"/>
              </a:lnSpc>
            </a:pPr>
            <a:r>
              <a:rPr lang="en-US" sz="4731" b="true">
                <a:solidFill>
                  <a:srgbClr val="0356F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 komputer adalah kumpulan komponen yang saling terkait untuk menjalankan suatu aktivitas atau program dengan menggunakan komputer.</a:t>
            </a:r>
          </a:p>
        </p:txBody>
      </p:sp>
      <p:sp>
        <p:nvSpPr>
          <p:cNvPr name="Freeform 16" id="16">
            <a:hlinkClick r:id="rId16" action="ppaction://hlinksldjump"/>
          </p:cNvPr>
          <p:cNvSpPr/>
          <p:nvPr/>
        </p:nvSpPr>
        <p:spPr>
          <a:xfrm flipH="false" flipV="false" rot="0">
            <a:off x="16073098" y="4807267"/>
            <a:ext cx="1366972" cy="1274702"/>
          </a:xfrm>
          <a:custGeom>
            <a:avLst/>
            <a:gdLst/>
            <a:ahLst/>
            <a:cxnLst/>
            <a:rect r="r" b="b" t="t" l="l"/>
            <a:pathLst>
              <a:path h="1274702" w="1366972">
                <a:moveTo>
                  <a:pt x="0" y="0"/>
                </a:moveTo>
                <a:lnTo>
                  <a:pt x="1366972" y="0"/>
                </a:lnTo>
                <a:lnTo>
                  <a:pt x="1366972" y="1274702"/>
                </a:lnTo>
                <a:lnTo>
                  <a:pt x="0" y="127470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35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1459" y="-6732682"/>
            <a:ext cx="10599510" cy="1059951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46562" y="1030708"/>
            <a:ext cx="1179942" cy="365782"/>
          </a:xfrm>
          <a:custGeom>
            <a:avLst/>
            <a:gdLst/>
            <a:ahLst/>
            <a:cxnLst/>
            <a:rect r="r" b="b" t="t" l="l"/>
            <a:pathLst>
              <a:path h="365782" w="1179942">
                <a:moveTo>
                  <a:pt x="0" y="0"/>
                </a:moveTo>
                <a:lnTo>
                  <a:pt x="1179942" y="0"/>
                </a:lnTo>
                <a:lnTo>
                  <a:pt x="1179942" y="365782"/>
                </a:lnTo>
                <a:lnTo>
                  <a:pt x="0" y="365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0014" y="4969645"/>
            <a:ext cx="18271085" cy="7013241"/>
          </a:xfrm>
          <a:custGeom>
            <a:avLst/>
            <a:gdLst/>
            <a:ahLst/>
            <a:cxnLst/>
            <a:rect r="r" b="b" t="t" l="l"/>
            <a:pathLst>
              <a:path h="7013241" w="18271085">
                <a:moveTo>
                  <a:pt x="0" y="0"/>
                </a:moveTo>
                <a:lnTo>
                  <a:pt x="18271085" y="0"/>
                </a:lnTo>
                <a:lnTo>
                  <a:pt x="18271085" y="7013241"/>
                </a:lnTo>
                <a:lnTo>
                  <a:pt x="0" y="7013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10235882">
            <a:off x="16539071" y="8898814"/>
            <a:ext cx="2710123" cy="271012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775" lIns="50775" bIns="50775" rIns="50775"/>
            <a:lstStyle/>
            <a:p>
              <a:pPr algn="ctr">
                <a:lnSpc>
                  <a:spcPts val="26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452" y="8068794"/>
            <a:ext cx="2758487" cy="2683256"/>
          </a:xfrm>
          <a:custGeom>
            <a:avLst/>
            <a:gdLst/>
            <a:ahLst/>
            <a:cxnLst/>
            <a:rect r="r" b="b" t="t" l="l"/>
            <a:pathLst>
              <a:path h="2683256" w="2758487">
                <a:moveTo>
                  <a:pt x="0" y="0"/>
                </a:moveTo>
                <a:lnTo>
                  <a:pt x="2758488" y="0"/>
                </a:lnTo>
                <a:lnTo>
                  <a:pt x="2758488" y="2683256"/>
                </a:lnTo>
                <a:lnTo>
                  <a:pt x="0" y="26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148556" y="-22636"/>
            <a:ext cx="7990887" cy="2106688"/>
          </a:xfrm>
          <a:custGeom>
            <a:avLst/>
            <a:gdLst/>
            <a:ahLst/>
            <a:cxnLst/>
            <a:rect r="r" b="b" t="t" l="l"/>
            <a:pathLst>
              <a:path h="2106688" w="7990887">
                <a:moveTo>
                  <a:pt x="0" y="0"/>
                </a:moveTo>
                <a:lnTo>
                  <a:pt x="7990888" y="0"/>
                </a:lnTo>
                <a:lnTo>
                  <a:pt x="7990888" y="2106688"/>
                </a:lnTo>
                <a:lnTo>
                  <a:pt x="0" y="2106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70083">
            <a:off x="568305" y="4872133"/>
            <a:ext cx="3931556" cy="1371763"/>
          </a:xfrm>
          <a:custGeom>
            <a:avLst/>
            <a:gdLst/>
            <a:ahLst/>
            <a:cxnLst/>
            <a:rect r="r" b="b" t="t" l="l"/>
            <a:pathLst>
              <a:path h="1371763" w="3931556">
                <a:moveTo>
                  <a:pt x="0" y="0"/>
                </a:moveTo>
                <a:lnTo>
                  <a:pt x="3931557" y="0"/>
                </a:lnTo>
                <a:lnTo>
                  <a:pt x="3931557" y="1371763"/>
                </a:lnTo>
                <a:lnTo>
                  <a:pt x="0" y="1371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843" b="-390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48556" y="5221958"/>
            <a:ext cx="1928832" cy="421932"/>
          </a:xfrm>
          <a:custGeom>
            <a:avLst/>
            <a:gdLst/>
            <a:ahLst/>
            <a:cxnLst/>
            <a:rect r="r" b="b" t="t" l="l"/>
            <a:pathLst>
              <a:path h="421932" w="1928832">
                <a:moveTo>
                  <a:pt x="0" y="0"/>
                </a:moveTo>
                <a:lnTo>
                  <a:pt x="1928832" y="0"/>
                </a:lnTo>
                <a:lnTo>
                  <a:pt x="1928832" y="421932"/>
                </a:lnTo>
                <a:lnTo>
                  <a:pt x="0" y="4219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15251" y="4952588"/>
            <a:ext cx="1538865" cy="1633339"/>
          </a:xfrm>
          <a:custGeom>
            <a:avLst/>
            <a:gdLst/>
            <a:ahLst/>
            <a:cxnLst/>
            <a:rect r="r" b="b" t="t" l="l"/>
            <a:pathLst>
              <a:path h="1633339" w="1538865">
                <a:moveTo>
                  <a:pt x="0" y="0"/>
                </a:moveTo>
                <a:lnTo>
                  <a:pt x="1538866" y="0"/>
                </a:lnTo>
                <a:lnTo>
                  <a:pt x="1538866" y="1633339"/>
                </a:lnTo>
                <a:lnTo>
                  <a:pt x="0" y="163333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8017" t="-19895" r="-28490" b="-977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177591" y="5233652"/>
            <a:ext cx="1928832" cy="421932"/>
          </a:xfrm>
          <a:custGeom>
            <a:avLst/>
            <a:gdLst/>
            <a:ahLst/>
            <a:cxnLst/>
            <a:rect r="r" b="b" t="t" l="l"/>
            <a:pathLst>
              <a:path h="421932" w="1928832">
                <a:moveTo>
                  <a:pt x="0" y="0"/>
                </a:moveTo>
                <a:lnTo>
                  <a:pt x="1928831" y="0"/>
                </a:lnTo>
                <a:lnTo>
                  <a:pt x="1928831" y="421932"/>
                </a:lnTo>
                <a:lnTo>
                  <a:pt x="0" y="4219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028164" y="4120779"/>
            <a:ext cx="2315205" cy="3204243"/>
          </a:xfrm>
          <a:custGeom>
            <a:avLst/>
            <a:gdLst/>
            <a:ahLst/>
            <a:cxnLst/>
            <a:rect r="r" b="b" t="t" l="l"/>
            <a:pathLst>
              <a:path h="3204243" w="2315205">
                <a:moveTo>
                  <a:pt x="0" y="0"/>
                </a:moveTo>
                <a:lnTo>
                  <a:pt x="2315204" y="0"/>
                </a:lnTo>
                <a:lnTo>
                  <a:pt x="2315204" y="3204243"/>
                </a:lnTo>
                <a:lnTo>
                  <a:pt x="0" y="32042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597435" y="6585927"/>
            <a:ext cx="2015137" cy="1065504"/>
          </a:xfrm>
          <a:custGeom>
            <a:avLst/>
            <a:gdLst/>
            <a:ahLst/>
            <a:cxnLst/>
            <a:rect r="r" b="b" t="t" l="l"/>
            <a:pathLst>
              <a:path h="1065504" w="2015137">
                <a:moveTo>
                  <a:pt x="0" y="0"/>
                </a:moveTo>
                <a:lnTo>
                  <a:pt x="2015137" y="0"/>
                </a:lnTo>
                <a:lnTo>
                  <a:pt x="2015137" y="1065503"/>
                </a:lnTo>
                <a:lnTo>
                  <a:pt x="0" y="106550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259836" y="1146924"/>
            <a:ext cx="7768327" cy="587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4"/>
              </a:lnSpc>
              <a:spcBef>
                <a:spcPct val="0"/>
              </a:spcBef>
            </a:pPr>
            <a:r>
              <a:rPr lang="en-US" b="true" sz="3467">
                <a:solidFill>
                  <a:srgbClr val="E9C31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 KERJA SISTEM KOMPUTER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28470" y="3760058"/>
            <a:ext cx="1514926" cy="764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6"/>
              </a:lnSpc>
            </a:pPr>
            <a:r>
              <a:rPr lang="en-US" sz="4397" b="true">
                <a:solidFill>
                  <a:srgbClr val="E9C3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Input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543740" y="3525645"/>
            <a:ext cx="1845434" cy="69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7"/>
              </a:lnSpc>
            </a:pPr>
            <a:r>
              <a:rPr lang="en-US" sz="4098" b="true">
                <a:solidFill>
                  <a:srgbClr val="E9C3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Proses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28164" y="3442202"/>
            <a:ext cx="1719830" cy="58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7"/>
              </a:lnSpc>
            </a:pPr>
            <a:r>
              <a:rPr lang="en-US" sz="3498" b="true">
                <a:solidFill>
                  <a:srgbClr val="E9C3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Output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26916" y="8011644"/>
            <a:ext cx="1279081" cy="464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8"/>
              </a:lnSpc>
            </a:pPr>
            <a:r>
              <a:rPr lang="en-US" sz="2698" b="true">
                <a:solidFill>
                  <a:srgbClr val="E9C31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Simpan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Situs Media Pembelajaran Interaktif Informatika kelas VIII Materi Sistem Komputer ( Perangkat Keras )</dc:description>
  <dc:identifier>DAGSDc6_WN8</dc:identifier>
  <dcterms:modified xsi:type="dcterms:W3CDTF">2011-08-01T06:04:30Z</dcterms:modified>
  <cp:revision>1</cp:revision>
  <dc:title>mpisikomperas</dc:title>
</cp:coreProperties>
</file>